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-1143000"/>
            <a:ext cx="12954000" cy="83534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429500" cy="6858000"/>
          </a:xfrm>
          <a:prstGeom prst="rect">
            <a:avLst/>
          </a:prstGeom>
          <a:solidFill>
            <a:srgbClr val="082A27">
              <a:alpha val="5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952500"/>
            <a:ext cx="32385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8250" y="876300"/>
            <a:ext cx="4381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金笛 · 企业级短信通信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1314450"/>
            <a:ext cx="6286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5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短信一体机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152650"/>
            <a:ext cx="6286500" cy="742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1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MN1604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100" y="3067050"/>
            <a:ext cx="70485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3314700"/>
            <a:ext cx="5905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D6F3EF"/>
                </a:solidFill>
                <a:latin typeface="Microsoft YaHei"/>
                <a:ea typeface="Microsoft YaHei"/>
                <a:cs typeface="Microsoft YaHei"/>
              </a:rPr>
              <a:t>操作系统 · 数据库 · 中间件 · 短信设备 四合一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3695700"/>
            <a:ext cx="5905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0">
                <a:solidFill>
                  <a:srgbClr val="9CC9C3"/>
                </a:solidFill>
                <a:latin typeface="Microsoft YaHei"/>
                <a:ea typeface="Microsoft YaHei"/>
                <a:cs typeface="Microsoft YaHei"/>
              </a:rPr>
              <a:t>不依赖互联网，把关键短信发得出去、收得回来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43800" y="2038350"/>
            <a:ext cx="4000500" cy="3276600"/>
          </a:xfrm>
          <a:prstGeom prst="roundRect">
            <a:avLst>
              <a:gd name="adj" fmla="val 348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mn1604_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266950"/>
            <a:ext cx="3543300" cy="20288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72400" y="4476750"/>
            <a:ext cx="35433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MN1604-5G 产品实拍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6229350"/>
            <a:ext cx="285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产品介绍 · 客户资料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43150" y="6267450"/>
            <a:ext cx="9525" cy="133350"/>
          </a:xfrm>
          <a:prstGeom prst="rect">
            <a:avLst/>
          </a:prstGeom>
          <a:solidFill>
            <a:srgbClr val="3D6B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955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2026 年 10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361950"/>
            <a:ext cx="9906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81250"/>
            <a:ext cx="3048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共 4 章 · 19 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24150"/>
            <a:ext cx="314325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1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讲透一台</a:t>
            </a:r>
          </a:p>
          <a:p>
            <a:pPr algn="l">
              <a:lnSpc>
                <a:spcPct val="132000"/>
              </a:lnSpc>
            </a:pPr>
            <a:r>
              <a:rPr sz="31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短信一体机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8100"/>
            <a:ext cx="5334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4076700"/>
            <a:ext cx="2857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从"它是什么"到"怎么接入现有系统"，再到"哪些行业在用"，按客户选型的思考顺序展开。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38600" y="144780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67200" y="161925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4900" y="163830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产品概况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4900" y="194310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什么是硬件短信网关，以及它和在线短信网关的本质差别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01300" y="18097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P3 — P5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38600" y="257175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67200" y="274320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4900" y="276225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核心能力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4900" y="306705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五大优势、三网频段支持、收发速度与消息格式能力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01300" y="29337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P6 — P10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38600" y="369570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67200" y="386715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4900" y="388620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软件平台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419100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内嵌 Linux 与 WEB 中间件：数据源、设备管理、集成接口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01300" y="40576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P11 — P14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038600" y="481965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67200" y="499110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4900" y="501015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应用与规格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14900" y="531495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五大行业落地场景、硬件接口配件与 MN1604-5G 版本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01300" y="51816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P15 — P19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产品概况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先讲清楚它是什么——以及为什么关键事务领域的短信，需要一台自己的硬件网关。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03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什么是硬件短信网关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一台直接连运营商蜂窝网络的专用设备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85900"/>
            <a:ext cx="5715000" cy="4381500"/>
          </a:xfrm>
          <a:prstGeom prst="roundRect">
            <a:avLst>
              <a:gd name="adj" fmla="val 2608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n1604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038350"/>
            <a:ext cx="5334000" cy="3057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529590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MN1604 短信一体机 · 45° 实拍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43700" y="1447800"/>
            <a:ext cx="4762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4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硬件短信网关是一种专用物理设备，让企业通过蜂窝运营商直接收发短信，并且独立于互联网连接运行。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43700" y="217170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92290" y="2431732"/>
            <a:ext cx="34671" cy="64389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961632" y="2382202"/>
            <a:ext cx="34671" cy="113919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30974" y="2330196"/>
            <a:ext cx="34671" cy="165926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72350" y="215265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直连运营商蜂窝网络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72350" y="238125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短信直接发送到蜂窝网络、从蜂窝网络接收，不经过任何第三方在线平台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43700" y="291465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926961" y="3050858"/>
            <a:ext cx="128778" cy="222885"/>
          </a:xfrm>
          <a:prstGeom prst="roundRect">
            <a:avLst>
              <a:gd name="adj" fmla="val 1538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976491" y="3226689"/>
            <a:ext cx="29718" cy="2971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2350" y="289560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靠 SIM 卡通信，能力远超手机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72350" y="312420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和手机一样使用 SIM 卡收发，但能处理远大于手机的消息量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43700" y="365760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892290" y="3793808"/>
            <a:ext cx="198120" cy="96584"/>
          </a:xfrm>
          <a:prstGeom prst="roundRect">
            <a:avLst>
              <a:gd name="adj" fmla="val 1972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892290" y="3912679"/>
            <a:ext cx="198120" cy="96584"/>
          </a:xfrm>
          <a:prstGeom prst="roundRect">
            <a:avLst>
              <a:gd name="adj" fmla="val 1972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17055" y="3821049"/>
            <a:ext cx="24765" cy="2476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917055" y="3939921"/>
            <a:ext cx="24765" cy="2476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72350" y="363855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四合一一体化设计，体积小巧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72350" y="386715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内嵌 Linux 操作系统与自研 WEB 中间件，上电即用、WEB 方式管理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43700" y="4400550"/>
            <a:ext cx="4762500" cy="666750"/>
          </a:xfrm>
          <a:prstGeom prst="roundRect">
            <a:avLst>
              <a:gd name="adj" fmla="val 11428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15150" y="4495800"/>
            <a:ext cx="4419600" cy="476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该产品适合应用在 </a:t>
            </a:r>
            <a:r>
              <a:rPr sz="1200" b="1">
                <a:solidFill>
                  <a:srgbClr val="FDBA74"/>
                </a:solidFill>
                <a:latin typeface="Microsoft YaHei"/>
                <a:ea typeface="Microsoft YaHei"/>
                <a:cs typeface="Microsoft YaHei"/>
              </a:rPr>
              <a:t>关键事务领域</a:t>
            </a: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——短信延误或丢失，代价可能远高于设备本身。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离线可用，数据不出内网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硬件短信网关 与 在线短信网关 的六维对比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1600200" cy="381000"/>
          </a:xfrm>
          <a:prstGeom prst="rect">
            <a:avLst/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1447800"/>
            <a:ext cx="13716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对比维度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1447800"/>
            <a:ext cx="6115050" cy="3810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00300" y="1447800"/>
            <a:ext cx="5886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金笛短信一体机（硬件网关）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01050" y="1447800"/>
            <a:ext cx="3105150" cy="381000"/>
          </a:xfrm>
          <a:prstGeom prst="rect">
            <a:avLst/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15350" y="1447800"/>
            <a:ext cx="28765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在线短信网关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1828800"/>
            <a:ext cx="160020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0100" y="1828800"/>
            <a:ext cx="13716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联网要求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6000" y="1828800"/>
            <a:ext cx="61150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419350" y="1905000"/>
            <a:ext cx="58483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无需互联网即可工作，隔离环境也能送达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01050" y="1828800"/>
            <a:ext cx="31051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34400" y="1905000"/>
            <a:ext cx="2838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需要互联网连接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362200"/>
            <a:ext cx="160020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0100" y="2362200"/>
            <a:ext cx="13716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数据安全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86000" y="2362200"/>
            <a:ext cx="611505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19350" y="2438400"/>
            <a:ext cx="58483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内容保留在组织内网，数据机密可控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01050" y="2362200"/>
            <a:ext cx="310515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34400" y="2438400"/>
            <a:ext cx="2838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内容经互联网发送，安全性无保障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2895600"/>
            <a:ext cx="160020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0100" y="2895600"/>
            <a:ext cx="13716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集成定制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2895600"/>
            <a:ext cx="61150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419350" y="2971800"/>
            <a:ext cx="58483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提供软件集成与定制能力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01050" y="2895600"/>
            <a:ext cx="31051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34400" y="2971800"/>
            <a:ext cx="2838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不提供软件集成或定制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3429000"/>
            <a:ext cx="160020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0100" y="3429000"/>
            <a:ext cx="13716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发信号码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86000" y="3429000"/>
            <a:ext cx="611505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419350" y="3505200"/>
            <a:ext cx="58483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发件人固定，容易识别与记忆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401050" y="3429000"/>
            <a:ext cx="3105150" cy="533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34400" y="3505200"/>
            <a:ext cx="2838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发件人号码长，不容易记忆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800" y="3962400"/>
            <a:ext cx="160020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0100" y="3962400"/>
            <a:ext cx="13716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双向沟通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86000" y="3962400"/>
            <a:ext cx="61150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419350" y="4038600"/>
            <a:ext cx="58483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支持收发双向通信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401050" y="3962400"/>
            <a:ext cx="3105150" cy="5334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34400" y="4038600"/>
            <a:ext cx="28384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无法进行双向通信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800" y="4495800"/>
            <a:ext cx="160020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0100" y="4495800"/>
            <a:ext cx="1371600" cy="7239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可靠性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86000" y="4495800"/>
            <a:ext cx="611505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419350" y="4572000"/>
            <a:ext cx="584835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数据库队列排队收发，短信不易丢失；失败自动重发；支持手机振铃与语音播报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401050" y="4495800"/>
            <a:ext cx="3105150" cy="7239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534400" y="4572000"/>
            <a:ext cx="283845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不提供数据库接口；发送失败不能自动重发；不支持拨打电话与语音播报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85800" y="56007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09625" y="5753100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8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57300" y="5676900"/>
            <a:ext cx="100965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结论：关键事务场景的短信，必须"发得出、收得到、留得下"——这正是硬件网关存在的意义。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核心能力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五大优势、三网频段、收发速度与消息格式——把"能不能用、好不好用"讲透。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06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选择硬件网关的五个理由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每一条，都对应客户的一个真实顾虑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05000"/>
            <a:ext cx="2857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314700"/>
            <a:ext cx="285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20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大理由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771900"/>
            <a:ext cx="57150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981450"/>
            <a:ext cx="2857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硬件短信网关的价值，不在于"多一个发短信的盒子"，而在于把企业最关键的告警与通知通道牢牢握在自己手里。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24300" y="1409700"/>
            <a:ext cx="758190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095750" y="16287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11955" y="1870710"/>
            <a:ext cx="29718" cy="525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78249" y="1813560"/>
            <a:ext cx="29718" cy="109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4543" y="1756410"/>
            <a:ext cx="29718" cy="1668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86300" y="1733550"/>
            <a:ext cx="18097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离线运行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6050" y="165735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无需互联网连接即可工作，即使在隔离环境中也能确保消息送达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924300" y="2381250"/>
            <a:ext cx="758190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095750" y="260032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255389" y="2714244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232529" y="2796540"/>
            <a:ext cx="164592" cy="125730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82821" y="2716530"/>
            <a:ext cx="64008" cy="1028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86300" y="2705100"/>
            <a:ext cx="18097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安全可控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6050" y="26289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对通信保持完全控制，敏感数据保留在内网，不外流到第三方平台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924300" y="3352800"/>
            <a:ext cx="758190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095750" y="35718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200525" y="367665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86300" y="3676650"/>
            <a:ext cx="18097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高送达率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6050" y="360045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95% 的短信在 5 分钟内被阅读，通常 90 秒内获得回复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24300" y="4324350"/>
            <a:ext cx="758190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095750" y="454342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Lightning Bolt 30"/>
          <p:cNvSpPr/>
          <p:nvPr/>
        </p:nvSpPr>
        <p:spPr>
          <a:xfrm>
            <a:off x="4217670" y="4653915"/>
            <a:ext cx="194310" cy="217170"/>
          </a:xfrm>
          <a:prstGeom prst="lightningBol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86300" y="4648200"/>
            <a:ext cx="18097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成本效益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96050" y="4572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对消息量大的企业而言，比在线服务更经济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924300" y="5295900"/>
            <a:ext cx="758190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095750" y="55149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246245" y="5715762"/>
            <a:ext cx="137160" cy="10287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69105" y="5635752"/>
            <a:ext cx="25146" cy="800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335399" y="5635752"/>
            <a:ext cx="25146" cy="800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686300" y="5619750"/>
            <a:ext cx="18097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易集成、易管理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96050" y="554355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通过 API 与友好的 WEB 界面接入现有系统，无需改造业务系统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全网通：2G / 4G / 5G 全覆盖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三大运营商、全频段支持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3238500" cy="46101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1714500"/>
            <a:ext cx="2705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NETWORK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2000250"/>
            <a:ext cx="2705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一台设备，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2400300"/>
            <a:ext cx="2705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三网通用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048000"/>
            <a:ext cx="4953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3276600"/>
            <a:ext cx="27051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中国移动、中国联通、中国电信的 2G 与 4G 网络全部支持，并可选配 5G 网络，换运营商无需换设备。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5295900"/>
            <a:ext cx="27051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9CC9C3"/>
                </a:solidFill>
                <a:latin typeface="Microsoft YaHei"/>
                <a:ea typeface="Microsoft YaHei"/>
                <a:cs typeface="Microsoft YaHei"/>
              </a:rPr>
              <a:t>发送速度可按运营商要求，通过软件设置调节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29100" y="1485900"/>
            <a:ext cx="6667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适用运营商与网络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29100" y="1790700"/>
            <a:ext cx="13335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62600" y="1790700"/>
            <a:ext cx="59436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43400" y="1790700"/>
            <a:ext cx="114300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76900" y="1790700"/>
            <a:ext cx="571500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支持范围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29100" y="2114550"/>
            <a:ext cx="13335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562600" y="2114550"/>
            <a:ext cx="59436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3400" y="2114550"/>
            <a:ext cx="11430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2G 网络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76900" y="2152650"/>
            <a:ext cx="571500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中国移动 GSM / GPRS / EDGE；中国联通 GSM；中国电信 CDMA2000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29100" y="2552700"/>
            <a:ext cx="1333500" cy="4381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562600" y="2552700"/>
            <a:ext cx="5943600" cy="4381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43400" y="2552700"/>
            <a:ext cx="11430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4G 网络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76900" y="2590800"/>
            <a:ext cx="571500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移动 4G、电信 4G、联通 4G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29100" y="2990850"/>
            <a:ext cx="13335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562600" y="2990850"/>
            <a:ext cx="59436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43400" y="2990850"/>
            <a:ext cx="11430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5G 网络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76900" y="3028950"/>
            <a:ext cx="571500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可选支持移动、电信、联通 5G（MN1604-5G 版本）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29100" y="3619500"/>
            <a:ext cx="6667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支持频段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29100" y="3905250"/>
            <a:ext cx="13335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562600" y="3905250"/>
            <a:ext cx="59436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343400" y="3905250"/>
            <a:ext cx="114300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76900" y="3905250"/>
            <a:ext cx="571500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频段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229100" y="4229100"/>
            <a:ext cx="13335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562600" y="4229100"/>
            <a:ext cx="5943600" cy="4381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43400" y="4229100"/>
            <a:ext cx="11430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GSM 四频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76900" y="4267200"/>
            <a:ext cx="571500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GSM900 / 1800 / 850 / 1900 MHz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229100" y="4667250"/>
            <a:ext cx="1333500" cy="4381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562600" y="4667250"/>
            <a:ext cx="5943600" cy="4381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343400" y="4667250"/>
            <a:ext cx="11430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4G 全频段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76900" y="4705350"/>
            <a:ext cx="571500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移动、电信、联通 4G 网络全频段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一台机器，三条发送通道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自动均衡，也可指定通道发送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295900" cy="2381250"/>
          </a:xfrm>
          <a:prstGeom prst="roundRect">
            <a:avLst>
              <a:gd name="adj" fmla="val 4800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573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4G 硬件通道 · 高速档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05000"/>
            <a:ext cx="47625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78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1800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718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9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条 / 小时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14700"/>
            <a:ext cx="4876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内嵌 4G 全网通数据终端一个；2G 档位为高速 600、中速 400、低速 200 条/小时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0300" y="1447800"/>
            <a:ext cx="5295900" cy="2381250"/>
          </a:xfrm>
          <a:prstGeom prst="roundRect">
            <a:avLst>
              <a:gd name="adj" fmla="val 4800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38900" y="16573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内嵌网关通道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8900" y="1905000"/>
            <a:ext cx="47625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7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297180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9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条 / 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3314700"/>
            <a:ext cx="48768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内嵌三网合一网关通道 1 条，适合大批量通知类短信快速下发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038600"/>
            <a:ext cx="3505200" cy="800100"/>
          </a:xfrm>
          <a:prstGeom prst="roundRect">
            <a:avLst>
              <a:gd name="adj" fmla="val 11904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95350" y="4310062"/>
            <a:ext cx="228600" cy="111443"/>
          </a:xfrm>
          <a:prstGeom prst="roundRect">
            <a:avLst>
              <a:gd name="adj" fmla="val 1709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95350" y="4447222"/>
            <a:ext cx="228600" cy="111443"/>
          </a:xfrm>
          <a:prstGeom prst="roundRect">
            <a:avLst>
              <a:gd name="adj" fmla="val 1709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3925" y="4341495"/>
            <a:ext cx="28575" cy="285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3925" y="4478655"/>
            <a:ext cx="28575" cy="285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276350" y="4171950"/>
            <a:ext cx="2762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硬件通道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76350" y="4419600"/>
            <a:ext cx="27622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内嵌 4G 全网通数据终端 1 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3400" y="4038600"/>
            <a:ext cx="3505200" cy="800100"/>
          </a:xfrm>
          <a:prstGeom prst="roundRect">
            <a:avLst>
              <a:gd name="adj" fmla="val 11904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8678" y="4310062"/>
            <a:ext cx="17145" cy="228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38662" y="4424362"/>
            <a:ext cx="257175" cy="1714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627245" y="4295775"/>
            <a:ext cx="80010" cy="8001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527232" y="4404360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732972" y="4404360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630102" y="4544378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33950" y="4171950"/>
            <a:ext cx="2762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软件通道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33950" y="4419600"/>
            <a:ext cx="27622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内嵌三网合一网关通道 1 条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1000" y="4038600"/>
            <a:ext cx="3505200" cy="800100"/>
          </a:xfrm>
          <a:prstGeom prst="roundRect">
            <a:avLst>
              <a:gd name="adj" fmla="val 11904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250555" y="4310062"/>
            <a:ext cx="148590" cy="257175"/>
          </a:xfrm>
          <a:prstGeom prst="roundRect">
            <a:avLst>
              <a:gd name="adj" fmla="val 1538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07705" y="4512945"/>
            <a:ext cx="34290" cy="3429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91550" y="4171950"/>
            <a:ext cx="2762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手机通道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91550" y="4419600"/>
            <a:ext cx="27622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支持多部 Android 手机 APP 连接发送（需单独购买注册码）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508635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76300" y="5286375"/>
            <a:ext cx="38100" cy="2095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85850" y="5181600"/>
            <a:ext cx="10287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AT 指令支持标准 </a:t>
            </a:r>
            <a:r>
              <a:rPr sz="13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GSM 07.05、GSM 07.07</a:t>
            </a:r>
            <a:r>
              <a:rPr sz="13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 及 Wavecom；发送速度可按运营商要求通过软件设置。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消息格式：不只发文字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编码、超长短信与特殊消息类型全覆盖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657225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6300" y="16668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86790" y="1815084"/>
            <a:ext cx="217170" cy="141732"/>
          </a:xfrm>
          <a:prstGeom prst="roundRect">
            <a:avLst>
              <a:gd name="adj" fmla="val 1344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10800000">
            <a:off x="1003935" y="1823085"/>
            <a:ext cx="182880" cy="59436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85900" y="1657350"/>
            <a:ext cx="5524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文本 / PDU 格式短信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1924050"/>
            <a:ext cx="5524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两种底层格式均支持，兼容各类行业应用对接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400300"/>
            <a:ext cx="6572250" cy="876300"/>
          </a:xfrm>
          <a:prstGeom prst="roundRect">
            <a:avLst>
              <a:gd name="adj" fmla="val 10869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76300" y="26193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1075" y="272415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&lt;/&gt;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2609850"/>
            <a:ext cx="5524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短信编码：UCS2、7bit、8bit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2876550"/>
            <a:ext cx="5524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中文、英文与二进制数据都能准确编码发送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52800"/>
            <a:ext cx="657225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76300" y="35718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Parallelogram 18"/>
          <p:cNvSpPr/>
          <p:nvPr/>
        </p:nvSpPr>
        <p:spPr>
          <a:xfrm>
            <a:off x="986790" y="3693795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arallelogram 19"/>
          <p:cNvSpPr/>
          <p:nvPr/>
        </p:nvSpPr>
        <p:spPr>
          <a:xfrm>
            <a:off x="986790" y="3762375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Parallelogram 20"/>
          <p:cNvSpPr/>
          <p:nvPr/>
        </p:nvSpPr>
        <p:spPr>
          <a:xfrm>
            <a:off x="986790" y="3830955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85900" y="3562350"/>
            <a:ext cx="5524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超长短信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85900" y="3829050"/>
            <a:ext cx="5524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支持发送与接收小于 1000 字的超长短信，长内容自动拆分合并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4305300"/>
            <a:ext cx="6572250" cy="876300"/>
          </a:xfrm>
          <a:prstGeom prst="roundRect">
            <a:avLst>
              <a:gd name="adj" fmla="val 10869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76300" y="45243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2700000">
            <a:off x="998220" y="4646295"/>
            <a:ext cx="194310" cy="194310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485900" y="4514850"/>
            <a:ext cx="5524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WAP PUSH 短信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85900" y="4781550"/>
            <a:ext cx="5524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可推送链接类消息，引导用户打开页面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257800"/>
            <a:ext cx="6572250" cy="876300"/>
          </a:xfrm>
          <a:prstGeom prst="roundRect">
            <a:avLst>
              <a:gd name="adj" fmla="val 10869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76300" y="5476875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Lightning Bolt 30"/>
          <p:cNvSpPr/>
          <p:nvPr/>
        </p:nvSpPr>
        <p:spPr>
          <a:xfrm>
            <a:off x="998220" y="5587365"/>
            <a:ext cx="194310" cy="217170"/>
          </a:xfrm>
          <a:prstGeom prst="lightningBol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85900" y="5467350"/>
            <a:ext cx="5524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FLASH 闪信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85900" y="5734050"/>
            <a:ext cx="5524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直接显示在手机屏幕上，适合紧急告警，无需用户点开收件箱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00950" y="1447800"/>
            <a:ext cx="3905250" cy="46101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86700" y="1733550"/>
            <a:ext cx="3333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一句话理解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86700" y="2095500"/>
            <a:ext cx="333375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告警要短，</a:t>
            </a:r>
          </a:p>
          <a:p>
            <a:pPr algn="l">
              <a:lnSpc>
                <a:spcPct val="150000"/>
              </a:lnSpc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通知要长，</a:t>
            </a:r>
          </a:p>
          <a:p>
            <a:pPr algn="l">
              <a:lnSpc>
                <a:spcPct val="150000"/>
              </a:lnSpc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紧急要醒目。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86700" y="4305300"/>
            <a:ext cx="4953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86700" y="4533900"/>
            <a:ext cx="333375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同一台 MN1604，既能发一条 70 字的机房告警，也能推送 1000 字的超长通知，还能用闪信把紧急信息直接顶到用户屏幕上。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软件平台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内嵌 Linux 系统与自研 WEB 中间件——开机自动启动服务，浏览器打开即用，无需另装软件。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数据源与设备管理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WEB 方式管理，配置轻松方便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6096000" cy="4610100"/>
          </a:xfrm>
          <a:prstGeom prst="roundRect">
            <a:avLst>
              <a:gd name="adj" fmla="val 247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Can 6"/>
          <p:cNvSpPr/>
          <p:nvPr/>
        </p:nvSpPr>
        <p:spPr>
          <a:xfrm>
            <a:off x="883920" y="1644968"/>
            <a:ext cx="213360" cy="253365"/>
          </a:xfrm>
          <a:prstGeom prst="can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19200" y="1638300"/>
            <a:ext cx="2857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数据源配置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14550"/>
            <a:ext cx="56388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直接对接企业现有数据库，短信发送就是把记录写进表里：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438400"/>
            <a:ext cx="600075" cy="28575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38400"/>
            <a:ext cx="600075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MySQL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9725" y="2438400"/>
            <a:ext cx="670560" cy="28575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09725" y="2438400"/>
            <a:ext cx="67056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Oracle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75535" y="2438400"/>
            <a:ext cx="952500" cy="28575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75535" y="243840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Oracle RAC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3285" y="2438400"/>
            <a:ext cx="952500" cy="28575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23285" y="243840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SQL Server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71035" y="2438400"/>
            <a:ext cx="952500" cy="285750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71035" y="243840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PostgreSQL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2895600"/>
            <a:ext cx="381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国产化数据库同样支持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3162300"/>
            <a:ext cx="767715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3162300"/>
            <a:ext cx="767715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达梦 DM7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77365" y="3162300"/>
            <a:ext cx="97917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777365" y="3162300"/>
            <a:ext cx="97917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神通 OSCAR7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1785" y="3162300"/>
            <a:ext cx="14287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51785" y="3162300"/>
            <a:ext cx="1428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人大金仓 KINGBASE8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75785" y="3162300"/>
            <a:ext cx="81153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75785" y="3162300"/>
            <a:ext cx="81153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100" b="0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GBase 8A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3762375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62050" y="373380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334155"/>
                </a:solidFill>
                <a:latin typeface="Microsoft YaHei"/>
                <a:ea typeface="Microsoft YaHei"/>
                <a:cs typeface="Microsoft YaHei"/>
              </a:rPr>
              <a:t>自动初始化数据库表结构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925" y="4086225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62050" y="405765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334155"/>
                </a:solidFill>
                <a:latin typeface="Microsoft YaHei"/>
                <a:ea typeface="Microsoft YaHei"/>
                <a:cs typeface="Microsoft YaHei"/>
              </a:rPr>
              <a:t>支持数据库连接测试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3925" y="4410075"/>
            <a:ext cx="171450" cy="171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62050" y="438150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334155"/>
                </a:solidFill>
                <a:latin typeface="Microsoft YaHei"/>
                <a:ea typeface="Microsoft YaHei"/>
                <a:cs typeface="Microsoft YaHei"/>
              </a:rPr>
              <a:t>可设置单次处理数量与发送失败尝试次数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086600" y="1447800"/>
            <a:ext cx="4419600" cy="3619500"/>
          </a:xfrm>
          <a:prstGeom prst="roundRect">
            <a:avLst>
              <a:gd name="adj" fmla="val 3157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Donut 35"/>
          <p:cNvSpPr/>
          <p:nvPr/>
        </p:nvSpPr>
        <p:spPr>
          <a:xfrm>
            <a:off x="7258050" y="1638300"/>
            <a:ext cx="266700" cy="266700"/>
          </a:xfrm>
          <a:prstGeom prst="donut">
            <a:avLst>
              <a:gd name="adj" fmla="val 3000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372731" y="1631632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372731" y="1874330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51382" y="175298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494080" y="175298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620000" y="1638300"/>
            <a:ext cx="2857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设备管理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391400" y="22764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62850" y="22098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自动检测设备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62850" y="2447925"/>
            <a:ext cx="381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上电即识别，无需手工配置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391400" y="29622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562850" y="28956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自动均衡发送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62850" y="3133725"/>
            <a:ext cx="381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多通道智能分流，也可指定端口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391400" y="36480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562850" y="35814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状态全程可视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562850" y="3819525"/>
            <a:ext cx="381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信号强度、连接状态、工作状态实时可查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391400" y="43338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562850" y="42672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收发开关可控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62850" y="4505325"/>
            <a:ext cx="381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接收、发送通道独立启停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086600" y="5219700"/>
            <a:ext cx="44196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Lightning Bolt 54"/>
          <p:cNvSpPr/>
          <p:nvPr/>
        </p:nvSpPr>
        <p:spPr>
          <a:xfrm>
            <a:off x="7286149" y="5425916"/>
            <a:ext cx="210502" cy="235268"/>
          </a:xfrm>
          <a:prstGeom prst="lightningBol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734300" y="531495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开机自动启动服务，</a:t>
            </a:r>
            <a:r>
              <a:rPr sz="12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WEB 方式访问</a:t>
            </a: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，无需安装客户端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四种集成方式，接进现有系统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不管客户系统是什么技术形态，都有对应的接法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3143250" cy="46101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1714500"/>
            <a:ext cx="26098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INTEGRATION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2038350"/>
            <a:ext cx="260985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把短信能力</a:t>
            </a:r>
          </a:p>
          <a:p>
            <a:pPr algn="l">
              <a:lnSpc>
                <a:spcPct val="14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变成系统里</a:t>
            </a:r>
          </a:p>
          <a:p>
            <a:pPr algn="l">
              <a:lnSpc>
                <a:spcPct val="14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一个普通调用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952500" y="3810000"/>
            <a:ext cx="4953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500" y="4057650"/>
            <a:ext cx="260985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内置插件提供附加功能与易用的 API，外部应用无需理解底层 AT 指令即可收发短信。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0" y="1447800"/>
            <a:ext cx="3581400" cy="1485900"/>
          </a:xfrm>
          <a:prstGeom prst="roundRect">
            <a:avLst>
              <a:gd name="adj" fmla="val 769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5300" y="1619250"/>
            <a:ext cx="400050" cy="400050"/>
          </a:xfrm>
          <a:prstGeom prst="roundRect">
            <a:avLst>
              <a:gd name="adj" fmla="val 21428"/>
            </a:avLst>
          </a:prstGeom>
          <a:solidFill>
            <a:srgbClr val="CC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Can 12"/>
          <p:cNvSpPr/>
          <p:nvPr/>
        </p:nvSpPr>
        <p:spPr>
          <a:xfrm>
            <a:off x="4413885" y="1710690"/>
            <a:ext cx="182880" cy="217170"/>
          </a:xfrm>
          <a:prstGeom prst="can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19650" y="1695450"/>
            <a:ext cx="2724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PL/SQL 调用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2152650"/>
            <a:ext cx="3124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直接调用数据库存储过程收发短信，适合以数据库为核心的业务系统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05800" y="1447800"/>
            <a:ext cx="3581400" cy="1485900"/>
          </a:xfrm>
          <a:prstGeom prst="roundRect">
            <a:avLst>
              <a:gd name="adj" fmla="val 769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96300" y="1619250"/>
            <a:ext cx="400050" cy="400050"/>
          </a:xfrm>
          <a:prstGeom prst="roundRect">
            <a:avLst>
              <a:gd name="adj" fmla="val 21428"/>
            </a:avLst>
          </a:prstGeom>
          <a:solidFill>
            <a:srgbClr val="CC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89467" y="1716405"/>
            <a:ext cx="13716" cy="18288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93455" y="1807845"/>
            <a:ext cx="205740" cy="13716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664321" y="1704975"/>
            <a:ext cx="64008" cy="6400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584311" y="1791843"/>
            <a:ext cx="59436" cy="5943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748903" y="1791843"/>
            <a:ext cx="59436" cy="5943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666607" y="1903857"/>
            <a:ext cx="59436" cy="59436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10650" y="1695450"/>
            <a:ext cx="2724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HTTP 接口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34400" y="2152650"/>
            <a:ext cx="3124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HTTP URL 发送与接收；收到短信后可回调指定 URL（HTTP 回调）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14800" y="3124200"/>
            <a:ext cx="3581400" cy="1485900"/>
          </a:xfrm>
          <a:prstGeom prst="roundRect">
            <a:avLst>
              <a:gd name="adj" fmla="val 769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305300" y="3295650"/>
            <a:ext cx="400050" cy="400050"/>
          </a:xfrm>
          <a:prstGeom prst="roundRect">
            <a:avLst>
              <a:gd name="adj" fmla="val 21428"/>
            </a:avLst>
          </a:prstGeom>
          <a:solidFill>
            <a:srgbClr val="CC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396740" y="3424809"/>
            <a:ext cx="217170" cy="141732"/>
          </a:xfrm>
          <a:prstGeom prst="roundRect">
            <a:avLst>
              <a:gd name="adj" fmla="val 1344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10800000">
            <a:off x="4413885" y="3432810"/>
            <a:ext cx="182880" cy="59436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819650" y="3371850"/>
            <a:ext cx="2724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EMAIL TO SMS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43400" y="3829050"/>
            <a:ext cx="3124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从指定邮箱读取邮件并自动转为短信发送，可从邮件中提取报警信息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05800" y="3124200"/>
            <a:ext cx="3581400" cy="1485900"/>
          </a:xfrm>
          <a:prstGeom prst="roundRect">
            <a:avLst>
              <a:gd name="adj" fmla="val 769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496300" y="3295650"/>
            <a:ext cx="400050" cy="400050"/>
          </a:xfrm>
          <a:prstGeom prst="roundRect">
            <a:avLst>
              <a:gd name="adj" fmla="val 21428"/>
            </a:avLst>
          </a:prstGeom>
          <a:solidFill>
            <a:srgbClr val="CC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82025" y="3381375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&lt;/&gt;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10650" y="3371850"/>
            <a:ext cx="2724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SDK 开发包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34400" y="3829050"/>
            <a:ext cx="3124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支持同步/异步；默认自动均衡，也可指定端口：设备优先、网关优先、只设备、只网关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14800" y="4800600"/>
            <a:ext cx="7772400" cy="495300"/>
          </a:xfrm>
          <a:prstGeom prst="roundRect">
            <a:avLst>
              <a:gd name="adj" fmla="val 15384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24350" y="4876800"/>
            <a:ext cx="7429500" cy="3429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>
                <a:solidFill>
                  <a:srgbClr val="FDBA74"/>
                </a:solidFill>
                <a:latin typeface="Microsoft YaHei"/>
                <a:ea typeface="Microsoft YaHei"/>
                <a:cs typeface="Microsoft YaHei"/>
              </a:rPr>
              <a:t>典型联动：</a:t>
            </a:r>
            <a:r>
              <a:rPr sz="12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与网管软件（如 WhatsUp）连接，实现网络监控报警短信通知。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收发可控：队列、记录与日志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每一封短信的来龙去脉都可追溯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295900" cy="4610100"/>
          </a:xfrm>
          <a:prstGeom prst="roundRect">
            <a:avLst>
              <a:gd name="adj" fmla="val 2479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700000">
            <a:off x="885349" y="1666399"/>
            <a:ext cx="210502" cy="210502"/>
          </a:xfrm>
          <a:prstGeom prst="triangl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19200" y="1638300"/>
            <a:ext cx="2857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灵活发送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209800"/>
            <a:ext cx="4838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批量发送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38400"/>
            <a:ext cx="48387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支持 txt 与 Excel 批量导入，不同人发不同内容，可直接发送 Excel 工资表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933700"/>
            <a:ext cx="4838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指定端口与定时发送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162300"/>
            <a:ext cx="48387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按业务端口定向下发，也可预约时间自动发送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4838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地址本管理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886200"/>
            <a:ext cx="48387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个人地址本、公共地址本、组织结构管理，支持导入导出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381500"/>
            <a:ext cx="4838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待发送队列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610100"/>
            <a:ext cx="48387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查看状态、提交时间、内容、目标、端口与类型；可取消单条或全部待发记录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86500" y="1447800"/>
            <a:ext cx="5219700" cy="3619500"/>
          </a:xfrm>
          <a:prstGeom prst="roundRect">
            <a:avLst>
              <a:gd name="adj" fmla="val 3157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79858" y="1660208"/>
            <a:ext cx="222885" cy="222885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49200" y="1694878"/>
            <a:ext cx="12382" cy="891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56629" y="1769174"/>
            <a:ext cx="74295" cy="123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19900" y="1638300"/>
            <a:ext cx="2857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全程留痕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91300" y="2209800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2750" y="215265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短信记录完整可查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2750" y="23622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操作员、发送时间、内容、目标、端口、类型一目了然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91300" y="2762250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62750" y="27051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成功 / 失败 / 接收分类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2750" y="291465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三类记录独立查看，按时间排序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91300" y="3314700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62750" y="325755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系统日志按天生成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2750" y="34671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自动回滚，用于故障解决与异常分析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91300" y="3867150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62750" y="38100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用户与权限管理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2750" y="401955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用户管理、权限设置、信息下载、备份恢复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91300" y="4419600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62750" y="436245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网关服务在线充值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2750" y="45720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设备内嵌网关通道，支付宝直接在线完成付款与充值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86500" y="5257800"/>
            <a:ext cx="5219700" cy="800100"/>
          </a:xfrm>
          <a:prstGeom prst="roundRect">
            <a:avLst>
              <a:gd name="adj" fmla="val 11904"/>
            </a:avLst>
          </a:prstGeom>
          <a:solidFill>
            <a:srgbClr val="FFF7ED"/>
          </a:solidFill>
          <a:ln w="12700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96050" y="554355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15150" y="5391150"/>
            <a:ext cx="43815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7C2D12"/>
                </a:solidFill>
                <a:latin typeface="Microsoft YaHei"/>
                <a:ea typeface="Microsoft YaHei"/>
                <a:cs typeface="Microsoft YaHei"/>
              </a:rPr>
              <a:t>队列排队 + 失败重发机制，保证短信不容易丢失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应用与规格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五大行业怎么用、硬件接口长什么样、5G 版本快在哪里——最后把规格一次说清。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跨行业应用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从机房到车间，从政府到医院——凡是需要"短信必达"的场景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10820400" cy="37719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3345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85469" y="2053590"/>
            <a:ext cx="229362" cy="154686"/>
          </a:xfrm>
          <a:prstGeom prst="roundRect">
            <a:avLst>
              <a:gd name="adj" fmla="val 12315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88148" y="2130933"/>
            <a:ext cx="48006" cy="32004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30808" y="2168271"/>
            <a:ext cx="277368" cy="21336"/>
          </a:xfrm>
          <a:prstGeom prst="roundRect">
            <a:avLst>
              <a:gd name="adj" fmla="val 5000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信息技术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网管系统、身份验证系统、UPS 等 IT 基础设施的关键告警、验证码与短信通知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4988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09753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70885" y="2013585"/>
            <a:ext cx="192024" cy="24003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72231" y="2080260"/>
            <a:ext cx="170688" cy="21336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00222" y="2040255"/>
            <a:ext cx="74676" cy="2400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96234" y="2104263"/>
            <a:ext cx="69342" cy="2400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9753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楼宇自动化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9753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楼宇管理系统检测到基础设施故障时立即告警，保障建筑安全与运转效率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1396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26161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Donut 22"/>
          <p:cNvSpPr/>
          <p:nvPr/>
        </p:nvSpPr>
        <p:spPr>
          <a:xfrm>
            <a:off x="5394960" y="2000250"/>
            <a:ext cx="266700" cy="266700"/>
          </a:xfrm>
          <a:prstGeom prst="donut">
            <a:avLst>
              <a:gd name="adj" fmla="val 3000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509641" y="1993582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509641" y="2236280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388292" y="211493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30989" y="211493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26161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制造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6161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工厂设备状态变化的时间敏感告警，保持运营效率、防止停机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7804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42569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>
            <a:off x="7565708" y="2013585"/>
            <a:ext cx="253365" cy="73343"/>
          </a:xfrm>
          <a:prstGeom prst="triangl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58837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4171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69505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74839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565708" y="2213610"/>
            <a:ext cx="253365" cy="29337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2569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政府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2569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跨部门发送信息与警报，数据完全保密，通信不出专网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34212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958977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9819132" y="2020252"/>
            <a:ext cx="74676" cy="226695"/>
          </a:xfrm>
          <a:prstGeom prst="roundRect">
            <a:avLst>
              <a:gd name="adj" fmla="val 2551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9743122" y="2096262"/>
            <a:ext cx="226695" cy="74676"/>
          </a:xfrm>
          <a:prstGeom prst="roundRect">
            <a:avLst>
              <a:gd name="adj" fmla="val 2551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8977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医疗健康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8977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提醒患者不要错过医疗预约，疫情期间推送用药时间表与健康警报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85800" y="5429250"/>
            <a:ext cx="10820400" cy="628650"/>
          </a:xfrm>
          <a:prstGeom prst="roundRect">
            <a:avLst>
              <a:gd name="adj" fmla="val 15151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76300" y="5619750"/>
            <a:ext cx="38100" cy="2476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85850" y="5505450"/>
            <a:ext cx="10191750" cy="476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共同点：这些场景都不允许"短信发不出去"，也不允许业务数据离开内网。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硬件接口与配件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接口清晰，上电插网线即可投入使用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715000" cy="2857500"/>
          </a:xfrm>
          <a:prstGeom prst="roundRect">
            <a:avLst>
              <a:gd name="adj" fmla="val 4000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n1604_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600200"/>
            <a:ext cx="5295900" cy="25527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85800" y="4438650"/>
            <a:ext cx="2790825" cy="1619250"/>
          </a:xfrm>
          <a:prstGeom prst="roundRect">
            <a:avLst>
              <a:gd name="adj" fmla="val 5882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n1604_le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4572000"/>
            <a:ext cx="2562225" cy="135255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609975" y="4438650"/>
            <a:ext cx="2790825" cy="1619250"/>
          </a:xfrm>
          <a:prstGeom prst="roundRect">
            <a:avLst>
              <a:gd name="adj" fmla="val 5882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n1604_righ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275" y="4572000"/>
            <a:ext cx="2562225" cy="135255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705600" y="1447800"/>
            <a:ext cx="48006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77050" y="15621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032117" y="1677352"/>
            <a:ext cx="108966" cy="188595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074027" y="1826133"/>
            <a:ext cx="25146" cy="2514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48550" y="156210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SIM 卡读卡器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8550" y="179070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支持 3V / 1.8V SIM 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05600" y="2190750"/>
            <a:ext cx="48006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877050" y="230505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080314" y="2420302"/>
            <a:ext cx="12573" cy="167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992302" y="2504122"/>
            <a:ext cx="188595" cy="125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057263" y="2409825"/>
            <a:ext cx="58674" cy="5867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983920" y="2489454"/>
            <a:ext cx="54483" cy="5448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4796" y="2489454"/>
            <a:ext cx="54483" cy="5448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059358" y="2592134"/>
            <a:ext cx="54483" cy="5448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48550" y="230505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数据接口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48550" y="253365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RJ45 网口，接入内网即可 WEB 管理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05600" y="2933700"/>
            <a:ext cx="48006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877050" y="304800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023735" y="3240786"/>
            <a:ext cx="125730" cy="94298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044690" y="3167444"/>
            <a:ext cx="23050" cy="733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105460" y="3167444"/>
            <a:ext cx="23050" cy="733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48550" y="304800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电源接口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8550" y="327660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D 型 USB 接口供电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05600" y="3676650"/>
            <a:ext cx="4800600" cy="647700"/>
          </a:xfrm>
          <a:prstGeom prst="roundRect">
            <a:avLst>
              <a:gd name="adj" fmla="val 14705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877050" y="3790950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002780" y="4010978"/>
            <a:ext cx="29337" cy="5448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061454" y="3969068"/>
            <a:ext cx="29337" cy="9639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120128" y="3925062"/>
            <a:ext cx="29337" cy="1403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48550" y="379095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天线接口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48550" y="4019550"/>
            <a:ext cx="3905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SMA 天线接头（50 欧姆）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705600" y="4457700"/>
            <a:ext cx="4800600" cy="1600200"/>
          </a:xfrm>
          <a:prstGeom prst="roundRect">
            <a:avLst>
              <a:gd name="adj" fmla="val 7142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934200" y="46291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标配配件（可按需提供其他配件）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34200" y="4914900"/>
            <a:ext cx="4381500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SMA 短棒天线 1 根（可选配吸盘天线）</a:t>
            </a:r>
          </a:p>
          <a:p>
            <a:pPr algn="l">
              <a:lnSpc>
                <a:spcPct val="175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RJ45 网口线 1 条（3M）</a:t>
            </a:r>
          </a:p>
          <a:p>
            <a:pPr algn="l">
              <a:lnSpc>
                <a:spcPct val="175000"/>
              </a:lnSpc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USB 电源线 1 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MN1604-5G 版本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发送速度更快、链路更稳定的升级选择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3429000" cy="800100"/>
          </a:xfrm>
          <a:prstGeom prst="roundRect">
            <a:avLst>
              <a:gd name="adj" fmla="val 11904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1562100"/>
            <a:ext cx="3009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21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NSA / 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1905000"/>
            <a:ext cx="30099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5G NR 双组网，3GPP Release 15 /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447800"/>
            <a:ext cx="3429000" cy="800100"/>
          </a:xfrm>
          <a:prstGeom prst="roundRect">
            <a:avLst>
              <a:gd name="adj" fmla="val 11904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1050" y="1562100"/>
            <a:ext cx="3009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21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4 × 4 MIMO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050" y="1905000"/>
            <a:ext cx="30099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n1 / n41 / n77 / n78 / n79 下行四收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447800"/>
            <a:ext cx="3429000" cy="800100"/>
          </a:xfrm>
          <a:prstGeom prst="roundRect">
            <a:avLst>
              <a:gd name="adj" fmla="val 11904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86750" y="1562100"/>
            <a:ext cx="30099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21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Cat 12 / 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6750" y="1905000"/>
            <a:ext cx="30099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LTE 下行 Cat12，上行 Cat13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2400300"/>
            <a:ext cx="20955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81300" y="2400300"/>
            <a:ext cx="87249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7250" y="2400300"/>
            <a:ext cx="18097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14650" y="2400300"/>
            <a:ext cx="84391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2724150"/>
            <a:ext cx="2095500" cy="4953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781300" y="2724150"/>
            <a:ext cx="8724900" cy="4953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7250" y="2724150"/>
            <a:ext cx="1809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5G NR 频段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14650" y="2781300"/>
            <a:ext cx="84391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NSA：n78 / n79；SA：n1 / n3 / n5 / n8 / n28 / n41 / n77 / n78 / n79（Sub-6 GHz）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3219450"/>
            <a:ext cx="2095500" cy="495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781300" y="3219450"/>
            <a:ext cx="8724900" cy="495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7250" y="3219450"/>
            <a:ext cx="1809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MIMO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14650" y="3276600"/>
            <a:ext cx="84391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下行 4×4：n1/n41/n77/n78/n79；下行 2×2：n3/n5/n8/n28；上行 2×2：n77/n78/n79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" y="3714750"/>
            <a:ext cx="2095500" cy="4953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781300" y="3714750"/>
            <a:ext cx="8724900" cy="49530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7250" y="3714750"/>
            <a:ext cx="1809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LTE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14650" y="3771900"/>
            <a:ext cx="84391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FDD：B1 / B3 / B5 / B8；TDD：B34 / B38 / B39 / B40 / B41；下行 2×2 MIMO 全制式支持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4210050"/>
            <a:ext cx="2095500" cy="495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781300" y="4210050"/>
            <a:ext cx="8724900" cy="4953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7250" y="4210050"/>
            <a:ext cx="1809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WCDMA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14650" y="4267200"/>
            <a:ext cx="84391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UMTS WCDMA：B1 / B8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" y="4857750"/>
            <a:ext cx="10820400" cy="552450"/>
          </a:xfrm>
          <a:prstGeom prst="roundRect">
            <a:avLst>
              <a:gd name="adj" fmla="val 17241"/>
            </a:avLst>
          </a:prstGeom>
          <a:solidFill>
            <a:srgbClr val="FFF7ED"/>
          </a:solidFill>
          <a:ln w="12700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76300" y="5019675"/>
            <a:ext cx="38100" cy="2286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66800" y="4933950"/>
            <a:ext cx="10287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7C2D12"/>
                </a:solidFill>
                <a:latin typeface="Microsoft YaHei"/>
                <a:ea typeface="Microsoft YaHei"/>
                <a:cs typeface="Microsoft YaHei"/>
              </a:rPr>
              <a:t>标准版 MN1604 已覆盖四频 GSM 与三大运营商 4G 全频段；对速度与稳定性要求更高的场景建议选择 5G 版本。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524000"/>
            <a:ext cx="4000500" cy="4000500"/>
          </a:xfrm>
          <a:prstGeom prst="roundRect">
            <a:avLst>
              <a:gd name="adj" fmla="val 24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-1143000" y="4953000"/>
            <a:ext cx="3238500" cy="3238500"/>
          </a:xfrm>
          <a:prstGeom prst="roundRect">
            <a:avLst>
              <a:gd name="adj" fmla="val 24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0" y="1676400"/>
            <a:ext cx="38100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505450" y="15811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金笛短信一体机 MN1604</a:t>
            </a:r>
          </a:p>
        </p:txBody>
      </p:sp>
      <p:sp>
        <p:nvSpPr>
          <p:cNvPr id="8" name="Rectangle 7"/>
          <p:cNvSpPr/>
          <p:nvPr/>
        </p:nvSpPr>
        <p:spPr>
          <a:xfrm>
            <a:off x="7372350" y="1676400"/>
            <a:ext cx="38100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28750" y="2247900"/>
            <a:ext cx="9334500" cy="723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把关键短信，留在自己手里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2625" y="3238500"/>
            <a:ext cx="6667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09750" y="3543300"/>
            <a:ext cx="857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5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无需互联网 · 数据不出内网 · 双向收发 · 四种方式接入现有系统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9750" y="40005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0">
                <a:solidFill>
                  <a:srgbClr val="9CC9C3"/>
                </a:solidFill>
                <a:latin typeface="Microsoft YaHei"/>
                <a:ea typeface="Microsoft YaHei"/>
                <a:cs typeface="Microsoft YaHei"/>
              </a:rPr>
              <a:t>欢迎索取产品简介、用户手册、规格书与应用案例，也可申请试用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8500" y="622935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产品资料来源：dyc.cn 金笛文档中心　·　19 /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