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2E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0" y="-1143000"/>
            <a:ext cx="12954000" cy="83534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429500" cy="6858000"/>
          </a:xfrm>
          <a:prstGeom prst="rect">
            <a:avLst/>
          </a:prstGeom>
          <a:solidFill>
            <a:srgbClr val="082A27">
              <a:alpha val="5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952500"/>
            <a:ext cx="32385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8250" y="876300"/>
            <a:ext cx="4381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金笛 · 企业级短信通信硬件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12954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短信U盘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209800"/>
            <a:ext cx="66675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000" b="1">
                <a:solidFill>
                  <a:srgbClr val="5EEAD4"/>
                </a:solidFill>
                <a:latin typeface="Microsoft YaHei"/>
                <a:ea typeface="Microsoft YaHei"/>
                <a:cs typeface="Microsoft YaHei"/>
              </a:rPr>
              <a:t>插卡即用的短信转发装置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100" y="2933700"/>
            <a:ext cx="70485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" y="3181350"/>
            <a:ext cx="609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D6F3EF"/>
                </a:solidFill>
                <a:latin typeface="Microsoft YaHei"/>
                <a:ea typeface="Microsoft YaHei"/>
                <a:cs typeface="Microsoft YaHei"/>
              </a:rPr>
              <a:t>插 SIM 卡、插 USB 供电 —— 收到的短信实时转发到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3505200"/>
            <a:ext cx="609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D6F3EF"/>
                </a:solidFill>
                <a:latin typeface="Microsoft YaHei"/>
                <a:ea typeface="Microsoft YaHei"/>
                <a:cs typeface="Microsoft YaHei"/>
              </a:rPr>
              <a:t>钉钉群 / 飞书群 / 企业微信群 / 邮箱 / 企业服务器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" y="4095750"/>
            <a:ext cx="4953000" cy="533400"/>
          </a:xfrm>
          <a:prstGeom prst="roundRect">
            <a:avLst>
              <a:gd name="adj" fmla="val 17857"/>
            </a:avLst>
          </a:prstGeom>
          <a:solidFill>
            <a:srgbClr val="FFFFFF">
              <a:alpha val="1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94410" y="4373880"/>
            <a:ext cx="32004" cy="59436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58418" y="4328160"/>
            <a:ext cx="32004" cy="105156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22426" y="4280154"/>
            <a:ext cx="32004" cy="15316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14450" y="4191000"/>
            <a:ext cx="43815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9CC9C3"/>
                </a:solidFill>
                <a:latin typeface="Microsoft YaHei"/>
                <a:ea typeface="Microsoft YaHei"/>
                <a:cs typeface="Microsoft YaHei"/>
              </a:rPr>
              <a:t>金笛通信视频号：</a:t>
            </a: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「短信接收利器 · 短信转发神器」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6229350"/>
            <a:ext cx="285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产品介绍 · 客户资料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43150" y="6267450"/>
            <a:ext cx="9525" cy="133350"/>
          </a:xfrm>
          <a:prstGeom prst="rect">
            <a:avLst/>
          </a:prstGeom>
          <a:solidFill>
            <a:srgbClr val="3D6B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955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2026 年 10 月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53400" y="1238250"/>
            <a:ext cx="3543300" cy="4800600"/>
          </a:xfrm>
          <a:prstGeom prst="roundRect">
            <a:avLst>
              <a:gd name="adj" fmla="val 322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U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550" y="1466850"/>
            <a:ext cx="2667000" cy="34671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382000" y="5143500"/>
            <a:ext cx="3086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短信U盘 + 十口扩展底板 · 实拍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2000" y="546735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U 盘大小 · 工业级模组 · 4G 全网通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361950"/>
            <a:ext cx="990600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81250"/>
            <a:ext cx="3048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共 4 章 · 18 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724150"/>
            <a:ext cx="314325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1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一张U盘，</a:t>
            </a:r>
          </a:p>
          <a:p>
            <a:pPr algn="l">
              <a:lnSpc>
                <a:spcPct val="132000"/>
              </a:lnSpc>
            </a:pPr>
            <a:r>
              <a:rPr sz="31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管住所有短信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8100"/>
            <a:ext cx="53340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4076700"/>
            <a:ext cx="2857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3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从"它是什么"到"怎么部署"，再到"哪些业务在用"，按客户选型的思考顺序展开。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38600" y="144780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67200" y="161925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4900" y="163830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产品概况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4900" y="194310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什么是短信U盘，以及它凭什么替代"一抽屉旧手机"收验证码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01300" y="180975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P3 — P6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38600" y="257175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67200" y="274320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4900" y="276225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核心能力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4900" y="306705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六大核心功能、双版本对比、九种推送通道与技术规格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01300" y="29337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P7 — P11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38600" y="369570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67200" y="386715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4900" y="388620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部署与扩展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4900" y="419100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三步上电即用，十口扩展底板从 1 张卡平滑扩到几十张卡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01300" y="405765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P12 — P14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038600" y="4819650"/>
            <a:ext cx="7467600" cy="9525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267200" y="4991100"/>
            <a:ext cx="647700" cy="609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3000" b="1">
                <a:solidFill>
                  <a:srgbClr val="14B8A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14900" y="5010150"/>
            <a:ext cx="4953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8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应用与答疑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14900" y="5314950"/>
            <a:ext cx="5143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电商核验、运维告警等五大场景，与六个高频疑问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01300" y="51816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1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P15 — P18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产品概况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先讲清楚它是什么——插卡即用的工业级短信接收转发装置，以及它凭什么替代一抽屉旧手机。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金笛短信U盘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03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什么是金笛短信U盘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U 盘大小的工业级短信转发装置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85900"/>
            <a:ext cx="5334000" cy="4381500"/>
          </a:xfrm>
          <a:prstGeom prst="roundRect">
            <a:avLst>
              <a:gd name="adj" fmla="val 2608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U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676400"/>
            <a:ext cx="2895600" cy="3752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5581650"/>
            <a:ext cx="495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短信U盘插入十口扩展底板 · 实拍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43700" y="1428750"/>
            <a:ext cx="4762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4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插卡、插 USB 供电即可工作：自动接收运营商短信，实时转发到钉钉 / 飞书 / 企业微信群、邮箱或企业服务器。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43700" y="2362200"/>
            <a:ext cx="495300" cy="495300"/>
          </a:xfrm>
          <a:prstGeom prst="roundRect">
            <a:avLst>
              <a:gd name="adj" fmla="val 23076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917055" y="2590038"/>
            <a:ext cx="148590" cy="111443"/>
          </a:xfrm>
          <a:prstGeom prst="roundRect">
            <a:avLst>
              <a:gd name="adj" fmla="val 25641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941820" y="2503360"/>
            <a:ext cx="27242" cy="8667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13638" y="2503360"/>
            <a:ext cx="27242" cy="8667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72350" y="2343150"/>
            <a:ext cx="41338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即插即用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72350" y="2571750"/>
            <a:ext cx="41338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上电约 30 秒完成网络注册，无需驱动、无需电脑、零学习成本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43700" y="3086100"/>
            <a:ext cx="495300" cy="495300"/>
          </a:xfrm>
          <a:prstGeom prst="roundRect">
            <a:avLst>
              <a:gd name="adj" fmla="val 23076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892290" y="3222308"/>
            <a:ext cx="198120" cy="96584"/>
          </a:xfrm>
          <a:prstGeom prst="roundRect">
            <a:avLst>
              <a:gd name="adj" fmla="val 1972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892290" y="3341179"/>
            <a:ext cx="198120" cy="96584"/>
          </a:xfrm>
          <a:prstGeom prst="roundRect">
            <a:avLst>
              <a:gd name="adj" fmla="val 1972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917055" y="3249549"/>
            <a:ext cx="24765" cy="2476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917055" y="3368421"/>
            <a:ext cx="24765" cy="2476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2350" y="3067050"/>
            <a:ext cx="41338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工业级稳定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72350" y="3295650"/>
            <a:ext cx="41338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4G 全网通通信模组 + 主控芯片，硬件级接收，7×24 小时不间断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43700" y="3810000"/>
            <a:ext cx="495300" cy="495300"/>
          </a:xfrm>
          <a:prstGeom prst="roundRect">
            <a:avLst>
              <a:gd name="adj" fmla="val 23076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983920" y="3946208"/>
            <a:ext cx="14859" cy="19812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879908" y="4045268"/>
            <a:ext cx="222885" cy="14859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956679" y="3933825"/>
            <a:ext cx="69342" cy="69342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870002" y="4027932"/>
            <a:ext cx="64389" cy="64389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048310" y="4027932"/>
            <a:ext cx="64389" cy="64389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959156" y="4149280"/>
            <a:ext cx="64389" cy="64389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72350" y="3790950"/>
            <a:ext cx="41338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集中管理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72350" y="4019550"/>
            <a:ext cx="41338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一部手机或一个工作群，统一管理多张 SIM 卡收到的短信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43700" y="4610100"/>
            <a:ext cx="4762500" cy="666750"/>
          </a:xfrm>
          <a:prstGeom prst="roundRect">
            <a:avLst>
              <a:gd name="adj" fmla="val 11428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77050" y="4810125"/>
            <a:ext cx="26670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6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0" y="4705350"/>
            <a:ext cx="4038600" cy="476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DBA74"/>
                </a:solidFill>
                <a:latin typeface="Microsoft YaHei"/>
                <a:ea typeface="Microsoft YaHei"/>
                <a:cs typeface="Microsoft YaHei"/>
              </a:rPr>
              <a:t>两大核心功能：</a:t>
            </a:r>
            <a:r>
              <a:rPr sz="13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接收短信 + 转发短信，一条不漏。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为什么不用旧手机收码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传统手机收码方案 与 金笛短信U盘 的五维对比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47800"/>
            <a:ext cx="1600200" cy="381000"/>
          </a:xfrm>
          <a:prstGeom prst="rect">
            <a:avLst/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1447800"/>
            <a:ext cx="13716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对比维度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1447800"/>
            <a:ext cx="5334000" cy="381000"/>
          </a:xfrm>
          <a:prstGeom prst="rect">
            <a:avLst/>
          </a:prstGeom>
          <a:solidFill>
            <a:srgbClr val="9AA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00300" y="1447800"/>
            <a:ext cx="5105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传统手机收码方案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0" y="1447800"/>
            <a:ext cx="3886200" cy="3810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34300" y="1447800"/>
            <a:ext cx="36576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金笛短信U盘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1828800"/>
            <a:ext cx="16002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0100" y="1828800"/>
            <a:ext cx="13716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设备稳定性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6000" y="1828800"/>
            <a:ext cx="53340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419350" y="1905000"/>
            <a:ext cx="50673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手机长期充电易发热、电池老化、系统弹窗干扰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0" y="1828800"/>
            <a:ext cx="38862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53350" y="1905000"/>
            <a:ext cx="36195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工业级通信模组，无操作系统干扰，7×24 小时稳定运行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2533650"/>
            <a:ext cx="1600200" cy="7048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0100" y="2533650"/>
            <a:ext cx="13716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安全隐患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86000" y="2533650"/>
            <a:ext cx="5334000" cy="7048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19350" y="2609850"/>
            <a:ext cx="50673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多部手机长期充电，存在电池过热、火灾风险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20000" y="2533650"/>
            <a:ext cx="3886200" cy="7048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753350" y="2609850"/>
            <a:ext cx="36195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低功耗硬件、无电池，USB 5V 供电安全可靠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3238500"/>
            <a:ext cx="16002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0100" y="3238500"/>
            <a:ext cx="13716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管理效率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286000" y="3238500"/>
            <a:ext cx="53340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419350" y="3314700"/>
            <a:ext cx="50673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短信分散在多部手机，需人工逐个查看，易遗漏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0" y="3238500"/>
            <a:ext cx="38862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53350" y="3314700"/>
            <a:ext cx="36195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所有短信统一转发至一个工作群，集中查看、不遗漏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3943350"/>
            <a:ext cx="1600200" cy="7048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0100" y="3943350"/>
            <a:ext cx="13716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运维成本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286000" y="3943350"/>
            <a:ext cx="5334000" cy="7048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419350" y="4019550"/>
            <a:ext cx="50673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手机故障率高，需频繁更换设备、人工看管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0" y="3943350"/>
            <a:ext cx="3886200" cy="7048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53350" y="4019550"/>
            <a:ext cx="36195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硬件故障率低，免维护，大幅降低长期运维成本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5800" y="4648200"/>
            <a:ext cx="16002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0100" y="4648200"/>
            <a:ext cx="1371600" cy="704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扩展能力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86000" y="4648200"/>
            <a:ext cx="53340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419350" y="4724400"/>
            <a:ext cx="50673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增加通道需新增手机，占用空间大、管理混乱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620000" y="4648200"/>
            <a:ext cx="3886200" cy="7048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753350" y="4724400"/>
            <a:ext cx="3619500" cy="5524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U 盘体积小巧，搭配十口底板平滑扩容至数十路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85800" y="54864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9625" y="5638800"/>
            <a:ext cx="285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8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57300" y="5562600"/>
            <a:ext cx="100965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结论：用工业级硬件替代「一抽屉旧手机」，更安全、更省心、更能扩展。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工作原理：接收 — 解析 — 转发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一条短信从运营商基站到工作群的完整链路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76400"/>
            <a:ext cx="1752600" cy="1219200"/>
          </a:xfrm>
          <a:prstGeom prst="roundRect">
            <a:avLst>
              <a:gd name="adj" fmla="val 9375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447800" y="2071688"/>
            <a:ext cx="40005" cy="7429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527810" y="2014538"/>
            <a:ext cx="40005" cy="13144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607820" y="1954530"/>
            <a:ext cx="40005" cy="191452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2324100"/>
            <a:ext cx="16002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运营商基站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259080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短信经无线信道下发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495550" y="2171700"/>
            <a:ext cx="381000" cy="228600"/>
          </a:xfrm>
          <a:prstGeom prst="rightArrow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19400" y="1676400"/>
            <a:ext cx="1752600" cy="1219200"/>
          </a:xfrm>
          <a:prstGeom prst="roundRect">
            <a:avLst>
              <a:gd name="adj" fmla="val 9375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687128" y="1928812"/>
            <a:ext cx="17145" cy="228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567112" y="2043112"/>
            <a:ext cx="257175" cy="1714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655695" y="1914525"/>
            <a:ext cx="80010" cy="8001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555682" y="2023110"/>
            <a:ext cx="74295" cy="74295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761422" y="2023110"/>
            <a:ext cx="74295" cy="74295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58552" y="2163128"/>
            <a:ext cx="74295" cy="74295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95600" y="2324100"/>
            <a:ext cx="16002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4G 通信模组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95600" y="259080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注册网络，监听短信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4629150" y="2171700"/>
            <a:ext cx="381000" cy="228600"/>
          </a:xfrm>
          <a:prstGeom prst="rightArrow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953000" y="1676400"/>
            <a:ext cx="1752600" cy="1219200"/>
          </a:xfrm>
          <a:prstGeom prst="roundRect">
            <a:avLst>
              <a:gd name="adj" fmla="val 9375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Donut 23"/>
          <p:cNvSpPr/>
          <p:nvPr/>
        </p:nvSpPr>
        <p:spPr>
          <a:xfrm>
            <a:off x="5686425" y="1914525"/>
            <a:ext cx="285750" cy="285750"/>
          </a:xfrm>
          <a:prstGeom prst="donut">
            <a:avLst>
              <a:gd name="adj" fmla="val 3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809298" y="1907381"/>
            <a:ext cx="40005" cy="4000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09298" y="2167414"/>
            <a:ext cx="40005" cy="4000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79281" y="2037398"/>
            <a:ext cx="40005" cy="4000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939314" y="2037398"/>
            <a:ext cx="40005" cy="4000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0" y="2324100"/>
            <a:ext cx="16002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主控芯片解析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0" y="259080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号码 / 时间 / 正文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762750" y="2171700"/>
            <a:ext cx="381000" cy="228600"/>
          </a:xfrm>
          <a:prstGeom prst="rightArrow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7086600" y="1676400"/>
            <a:ext cx="1752600" cy="1219200"/>
          </a:xfrm>
          <a:prstGeom prst="roundRect">
            <a:avLst>
              <a:gd name="adj" fmla="val 9375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20025" y="1914525"/>
            <a:ext cx="285750" cy="2857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8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&lt;/&gt;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62800" y="2324100"/>
            <a:ext cx="16002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4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HTTP 推送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62800" y="259080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POST JSON 请求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8896350" y="2171700"/>
            <a:ext cx="381000" cy="228600"/>
          </a:xfrm>
          <a:prstGeom prst="rightArrow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220200" y="1676400"/>
            <a:ext cx="1752600" cy="1219200"/>
          </a:xfrm>
          <a:prstGeom prst="roundRect">
            <a:avLst>
              <a:gd name="adj" fmla="val 9375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9960769" y="1968818"/>
            <a:ext cx="271462" cy="177165"/>
          </a:xfrm>
          <a:prstGeom prst="roundRect">
            <a:avLst>
              <a:gd name="adj" fmla="val 10752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10800000">
            <a:off x="9982200" y="1978819"/>
            <a:ext cx="228600" cy="74295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296400" y="2324100"/>
            <a:ext cx="16002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目标平台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96400" y="2590800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群聊 / 邮箱 / 服务器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85800" y="3238500"/>
            <a:ext cx="5295900" cy="1104900"/>
          </a:xfrm>
          <a:prstGeom prst="roundRect">
            <a:avLst>
              <a:gd name="adj" fmla="val 10344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954405" y="3662362"/>
            <a:ext cx="148590" cy="257175"/>
          </a:xfrm>
          <a:prstGeom prst="roundRect">
            <a:avLst>
              <a:gd name="adj" fmla="val 15384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11555" y="3865245"/>
            <a:ext cx="34290" cy="3429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409700" y="3448050"/>
            <a:ext cx="4381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SIM 卡流量通道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09700" y="3733800"/>
            <a:ext cx="43434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利用 SIM 卡自身移动数据上网转发，每月流量消耗约 1~2MB，绝大多数含流量的 SIM 卡均可覆盖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210300" y="3238500"/>
            <a:ext cx="5295900" cy="1104900"/>
          </a:xfrm>
          <a:prstGeom prst="roundRect">
            <a:avLst>
              <a:gd name="adj" fmla="val 10344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424612" y="3819525"/>
            <a:ext cx="37148" cy="6572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507480" y="3748088"/>
            <a:ext cx="37148" cy="13716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590348" y="3676650"/>
            <a:ext cx="37148" cy="20859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934200" y="3448050"/>
            <a:ext cx="4381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WiFi 网络通道（WiFi 版）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34200" y="3733800"/>
            <a:ext cx="43434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设备连接本地 WiFi 经局域网上网，不消耗 SIM 卡流量；Web 界面配置，适合无流量套餐场景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85800" y="459105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76300" y="4791075"/>
            <a:ext cx="38100" cy="2095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85850" y="4686300"/>
            <a:ext cx="1028700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收到即转发，正常情况</a:t>
            </a:r>
            <a:r>
              <a:rPr sz="13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秒级到达</a:t>
            </a:r>
            <a:r>
              <a:rPr sz="13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目标平台；延迟主要取决于运营商网络与目标平台（钉钉 / 飞书等）的接口响应。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85800" y="5391150"/>
            <a:ext cx="10820400" cy="685800"/>
          </a:xfrm>
          <a:prstGeom prst="roundRect">
            <a:avLst>
              <a:gd name="adj" fmla="val 13888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14400" y="5524500"/>
            <a:ext cx="103632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推送内容字段：</a:t>
            </a: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sender（发送者号码）· message（短信内容）· timestamp（接收时间戳）——目标平台收到请求后呈现到群聊、邮件或业务系统，完成端到端转发闭环。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核心能力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六大核心功能、两个版本、十种推送通道——把"能不能用、好不好用"讲透。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金笛短信U盘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07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六大核心功能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每一项，都对应收码场景的一个真实痛点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3505200" cy="1600200"/>
          </a:xfrm>
          <a:prstGeom prst="roundRect">
            <a:avLst>
              <a:gd name="adj" fmla="val 714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5350" y="1657350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Lightning Bolt 7"/>
          <p:cNvSpPr/>
          <p:nvPr/>
        </p:nvSpPr>
        <p:spPr>
          <a:xfrm>
            <a:off x="1017270" y="1767840"/>
            <a:ext cx="194310" cy="217170"/>
          </a:xfrm>
          <a:prstGeom prst="lightningBol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5350" y="2247900"/>
            <a:ext cx="30861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短信实时转发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253365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收到即转发至目标平台，延迟低、不丢包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47800"/>
            <a:ext cx="3505200" cy="16002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52950" y="1657350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765167" y="1773555"/>
            <a:ext cx="13716" cy="182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669155" y="1864995"/>
            <a:ext cx="205740" cy="1371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740021" y="1762125"/>
            <a:ext cx="64008" cy="6400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660011" y="1848993"/>
            <a:ext cx="59436" cy="594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4824603" y="1848993"/>
            <a:ext cx="59436" cy="594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742307" y="1961007"/>
            <a:ext cx="59436" cy="594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52950" y="2247900"/>
            <a:ext cx="30861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多平台推送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2950" y="253365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钉钉 / 飞书 / 企业微信 / 邮箱 / 自定义 HTTP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1447800"/>
            <a:ext cx="3505200" cy="1600200"/>
          </a:xfrm>
          <a:prstGeom prst="roundRect">
            <a:avLst>
              <a:gd name="adj" fmla="val 714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210550" y="1657350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38185" y="1887855"/>
            <a:ext cx="32004" cy="594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402193" y="1842135"/>
            <a:ext cx="32004" cy="1051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466201" y="1794129"/>
            <a:ext cx="32004" cy="1531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10550" y="2247900"/>
            <a:ext cx="30861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4G 全网通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0550" y="253365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移动 / 联通 / 电信 / 广电及主流虚拟运营商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" y="3219450"/>
            <a:ext cx="3505200" cy="16002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5350" y="3429000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Parallelogram 29"/>
          <p:cNvSpPr/>
          <p:nvPr/>
        </p:nvSpPr>
        <p:spPr>
          <a:xfrm>
            <a:off x="1005840" y="3550920"/>
            <a:ext cx="217170" cy="52578"/>
          </a:xfrm>
          <a:prstGeom prst="parallelogram">
            <a:avLst>
              <a:gd name="adj" fmla="val 3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rallelogram 30"/>
          <p:cNvSpPr/>
          <p:nvPr/>
        </p:nvSpPr>
        <p:spPr>
          <a:xfrm>
            <a:off x="1005840" y="3619500"/>
            <a:ext cx="217170" cy="52578"/>
          </a:xfrm>
          <a:prstGeom prst="parallelogram">
            <a:avLst>
              <a:gd name="adj" fmla="val 3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Parallelogram 31"/>
          <p:cNvSpPr/>
          <p:nvPr/>
        </p:nvSpPr>
        <p:spPr>
          <a:xfrm>
            <a:off x="1005840" y="3688080"/>
            <a:ext cx="217170" cy="52578"/>
          </a:xfrm>
          <a:prstGeom prst="parallelogram">
            <a:avLst>
              <a:gd name="adj" fmla="val 3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5350" y="4019550"/>
            <a:ext cx="30861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多路集中管理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5350" y="430530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单机 1 卡；十口底板 10 卡在线、统一进一个群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43400" y="3219450"/>
            <a:ext cx="3505200" cy="1600200"/>
          </a:xfrm>
          <a:prstGeom prst="roundRect">
            <a:avLst>
              <a:gd name="adj" fmla="val 7142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4552950" y="3429000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703445" y="3629787"/>
            <a:ext cx="137160" cy="10287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726305" y="3549777"/>
            <a:ext cx="25146" cy="800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792599" y="3549777"/>
            <a:ext cx="25146" cy="800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552950" y="4019550"/>
            <a:ext cx="30861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即插即用免配置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52950" y="430530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流量版上电即用；WiFi 版 Web 一次配置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001000" y="3219450"/>
            <a:ext cx="3505200" cy="1600200"/>
          </a:xfrm>
          <a:prstGeom prst="roundRect">
            <a:avLst>
              <a:gd name="adj" fmla="val 7142"/>
            </a:avLst>
          </a:prstGeom>
          <a:solidFill>
            <a:srgbClr val="FFFFFF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210550" y="3429000"/>
            <a:ext cx="438150" cy="438150"/>
          </a:xfrm>
          <a:prstGeom prst="roundRect">
            <a:avLst>
              <a:gd name="adj" fmla="val 23913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326755" y="3545205"/>
            <a:ext cx="205740" cy="20574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390763" y="3577209"/>
            <a:ext cx="11430" cy="822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397621" y="3645789"/>
            <a:ext cx="68580" cy="114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210550" y="4019550"/>
            <a:ext cx="30861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7×24 稳定运行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10550" y="4305300"/>
            <a:ext cx="3086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工业级通信模组，机房等全天候场景适用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85800" y="514350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8205" y="5418963"/>
            <a:ext cx="148590" cy="111443"/>
          </a:xfrm>
          <a:prstGeom prst="roundRect">
            <a:avLst>
              <a:gd name="adj" fmla="val 25641"/>
            </a:avLst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02970" y="5332286"/>
            <a:ext cx="27242" cy="8667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4788" y="5332286"/>
            <a:ext cx="27242" cy="8667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295400" y="5219700"/>
            <a:ext cx="100965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0000"/>
              </a:lnSpc>
            </a:pPr>
            <a:r>
              <a:rPr sz="1350" b="1">
                <a:solidFill>
                  <a:srgbClr val="FDBA74"/>
                </a:solidFill>
                <a:latin typeface="Microsoft YaHei"/>
                <a:ea typeface="Microsoft YaHei"/>
                <a:cs typeface="Microsoft YaHei"/>
              </a:rPr>
              <a:t>USB 5V 供电，整机功耗低：</a:t>
            </a: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插服务器 USB 口、充电器、移动电源都能长期工作。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流量标准版 与 WiFi 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有流量选标准版；没流量或部署地有 WiFi，选 WiFi 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295900" cy="3810000"/>
          </a:xfrm>
          <a:prstGeom prst="roundRect">
            <a:avLst>
              <a:gd name="adj" fmla="val 3000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4405" y="1700212"/>
            <a:ext cx="148590" cy="257175"/>
          </a:xfrm>
          <a:prstGeom prst="roundRect">
            <a:avLst>
              <a:gd name="adj" fmla="val 15384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1555" y="1903095"/>
            <a:ext cx="34290" cy="3429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95400" y="1676400"/>
            <a:ext cx="3810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9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流量标准版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19812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上电即用 · 免配置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52412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85850" y="243840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网络通道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5850" y="266700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SIM 卡自身移动数据流量（4G / GPRS）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31908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5850" y="31051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流量消耗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5850" y="333375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每月约 1~2MB，仅转发短信时消耗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85762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85850" y="377190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配置方式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5850" y="400050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即插即用，上电即可工作，无需任何配置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5243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85850" y="44386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适用场景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5850" y="466725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SIM 卡含流量套餐、部署位置无 WiFi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10300" y="1447800"/>
            <a:ext cx="5295900" cy="3810000"/>
          </a:xfrm>
          <a:prstGeom prst="roundRect">
            <a:avLst>
              <a:gd name="adj" fmla="val 3000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24612" y="1857375"/>
            <a:ext cx="37148" cy="6572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507480" y="1785938"/>
            <a:ext cx="37148" cy="13716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90348" y="1714500"/>
            <a:ext cx="37148" cy="20859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19900" y="1676400"/>
            <a:ext cx="3810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WiFi 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9900" y="198120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1">
                <a:solidFill>
                  <a:srgbClr val="5EEAD4"/>
                </a:solidFill>
                <a:latin typeface="Microsoft YaHei"/>
                <a:ea typeface="Microsoft YaHei"/>
                <a:cs typeface="Microsoft YaHei"/>
              </a:rPr>
              <a:t>Web 界面 · 一次性配置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38900" y="252412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10350" y="243840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网络通道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10350" y="266700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本地 WiFi 无线网络，经局域网访问互联网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38900" y="31908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10350" y="31051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流量消耗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10350" y="333375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不消耗 SIM 卡流量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38900" y="385762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10350" y="377190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配置方式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10350" y="400050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浏览器 Web 界面配置（默认 192.168.4.1）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38900" y="45243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10350" y="44386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10350" y="4667250"/>
            <a:ext cx="4667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SIM 卡无流量套餐、部署位置有 WiFi 覆盖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5800" y="5467350"/>
            <a:ext cx="10820400" cy="628650"/>
          </a:xfrm>
          <a:prstGeom prst="roundRect">
            <a:avLst>
              <a:gd name="adj" fmla="val 12121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76300" y="5676900"/>
            <a:ext cx="38100" cy="2286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85850" y="55435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两个版本共同点：</a:t>
            </a:r>
            <a:r>
              <a:rPr sz="12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均支持移动 / 联通 / 电信 / 广电及虚拟运营商；转发目标一致（钉钉 / 飞书 / 企业微信 / 邮箱 / 自定义 HTTP）。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09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十种推送通道，可同时启用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一条短信到达，多处同步送达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38200" y="16192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69545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15430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POST JSON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178117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通用 HTTP POST，JSON 格式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71950" y="144780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24350" y="16192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169545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3450" y="15430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GET 请求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43450" y="178117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URL 参数方式，自动 URL 编码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075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8200" y="23622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24384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57300" y="228600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钉钉机器人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7300" y="252412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Webhook URL，可选 Secret 加签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71950" y="219075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4350" y="23622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00550" y="24384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43450" y="228600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飞书机器人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43450" y="252412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Webhook URL，文本消息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293370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38200" y="31051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4400" y="318135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57300" y="30289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企业微信机器人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57300" y="326707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Webhook URL，群通知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171950" y="293370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324350" y="31051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400550" y="318135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43450" y="30289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邮箱推送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43450" y="326707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SMTP 发信，转发到 QQ 等邮箱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85800" y="367665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38200" y="38481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" y="39243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57300" y="377190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Bark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57300" y="401002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iOS 推送服务，服务器 URL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171950" y="367665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4324350" y="38481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00550" y="39243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43450" y="377190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PushPlus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43450" y="401002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微信公众号推送，支持 HTML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85800" y="441960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838200" y="45910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14400" y="466725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57300" y="45148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Server酱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57300" y="475297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SendKey 推送，支持 Markdown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171950" y="4419600"/>
            <a:ext cx="3333750" cy="64770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4324350" y="45910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400550" y="466725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43450" y="4514850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自定义模板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43450" y="4752975"/>
            <a:ext cx="2667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{sender} / {message} / {timestamp} 占位符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772400" y="1447800"/>
            <a:ext cx="3733800" cy="3714750"/>
          </a:xfrm>
          <a:prstGeom prst="roundRect">
            <a:avLst>
              <a:gd name="adj" fmla="val 3076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039100" y="1676400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PUSH FORMAT · 推送格式示例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039100" y="2000250"/>
            <a:ext cx="3238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A7F3D0"/>
                </a:solidFill>
                <a:latin typeface="Consolas"/>
                <a:ea typeface="Consolas"/>
                <a:cs typeface="Consolas"/>
              </a:rPr>
              <a:t>{</a:t>
            </a:r>
          </a:p>
          <a:p>
            <a:pPr algn="l">
              <a:lnSpc>
                <a:spcPct val="150000"/>
              </a:lnSpc>
            </a:pPr>
            <a:r>
              <a:rPr sz="1350" b="0">
                <a:solidFill>
                  <a:srgbClr val="A7F3D0"/>
                </a:solidFill>
                <a:latin typeface="Consolas"/>
                <a:ea typeface="Consolas"/>
                <a:cs typeface="Consolas"/>
              </a:rPr>
              <a:t>  "sender": "发送者号码",</a:t>
            </a:r>
          </a:p>
          <a:p>
            <a:pPr algn="l">
              <a:lnSpc>
                <a:spcPct val="150000"/>
              </a:lnSpc>
            </a:pPr>
            <a:r>
              <a:rPr sz="1350" b="0">
                <a:solidFill>
                  <a:srgbClr val="A7F3D0"/>
                </a:solidFill>
                <a:latin typeface="Consolas"/>
                <a:ea typeface="Consolas"/>
                <a:cs typeface="Consolas"/>
              </a:rPr>
              <a:t>  "message": "短信内容",</a:t>
            </a:r>
          </a:p>
          <a:p>
            <a:pPr algn="l">
              <a:lnSpc>
                <a:spcPct val="150000"/>
              </a:lnSpc>
            </a:pPr>
            <a:r>
              <a:rPr sz="1350" b="0">
                <a:solidFill>
                  <a:srgbClr val="A7F3D0"/>
                </a:solidFill>
                <a:latin typeface="Consolas"/>
                <a:ea typeface="Consolas"/>
                <a:cs typeface="Consolas"/>
              </a:rPr>
              <a:t>  "timestamp": "时间戳"</a:t>
            </a:r>
          </a:p>
          <a:p>
            <a:pPr algn="l">
              <a:lnSpc>
                <a:spcPct val="150000"/>
              </a:lnSpc>
            </a:pPr>
            <a:r>
              <a:rPr sz="1350" b="0">
                <a:solidFill>
                  <a:srgbClr val="A7F3D0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039100" y="3390900"/>
            <a:ext cx="495300" cy="381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039100" y="3600450"/>
            <a:ext cx="323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2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所有通道可同时启用：同一条短信，既进钉钉群，也发邮箱，再推一份到企业自有服务器。此外还支持 WhatsApp 消息推送。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85800" y="5391150"/>
            <a:ext cx="10820400" cy="590550"/>
          </a:xfrm>
          <a:prstGeom prst="roundRect">
            <a:avLst>
              <a:gd name="adj" fmla="val 12903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76300" y="5591175"/>
            <a:ext cx="38100" cy="2095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85850" y="5486400"/>
            <a:ext cx="10287000" cy="4000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WiFi 版推送通道可随时在 Web 界面增删调整；流量版出厂即按约定目标推送。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技术规格参数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工业级设计：宽温、低功耗、全网通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09700"/>
            <a:ext cx="20955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781300" y="1409700"/>
            <a:ext cx="8724900" cy="3238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1409700"/>
            <a:ext cx="18097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参数项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4650" y="1409700"/>
            <a:ext cx="84391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规格说明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1733550"/>
            <a:ext cx="20955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81300" y="1733550"/>
            <a:ext cx="87249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7250" y="173355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产品形态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14650" y="173355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U 盘式便携设备，USB Type-A 接口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2095500"/>
            <a:ext cx="20955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81300" y="2095500"/>
            <a:ext cx="87249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7250" y="209550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供电方式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14650" y="209550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USB 5V 供电，可接服务器 USB 口、充电器、移动电源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2457450"/>
            <a:ext cx="20955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781300" y="2457450"/>
            <a:ext cx="87249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7250" y="245745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通信制式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14650" y="245745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4G 全网通（LTE FDD / LTE TDD / WCDMA / TD-SCDMA / GSM / EDGE）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2819400"/>
            <a:ext cx="20955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781300" y="2819400"/>
            <a:ext cx="87249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57250" y="281940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支持运营商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14650" y="281940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中国移动、中国联通、中国电信、中国广电及主流虚拟运营商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3181350"/>
            <a:ext cx="20955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781300" y="3181350"/>
            <a:ext cx="87249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7250" y="318135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SIM 卡接口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14650" y="318135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标准 SIM 卡（3V / 1.8V 自适应），缺口朝左上角插入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3543300"/>
            <a:ext cx="20955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781300" y="3543300"/>
            <a:ext cx="87249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7250" y="354330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天线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14650" y="354330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内置高增益天线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5800" y="3905250"/>
            <a:ext cx="20955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781300" y="3905250"/>
            <a:ext cx="87249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7250" y="390525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短信格式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14650" y="390525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文本（Text）与 PDU 格式，支持长短信自动拼接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5800" y="4267200"/>
            <a:ext cx="20955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781300" y="4267200"/>
            <a:ext cx="87249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7250" y="426720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转发协议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14650" y="426720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HTTP / HTTPS POST（JSON）、SMTP 邮件推送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5800" y="4629150"/>
            <a:ext cx="20955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781300" y="4629150"/>
            <a:ext cx="87249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57250" y="462915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工作温度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14650" y="462915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-20℃ ~ +70℃（工业级）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5800" y="4991100"/>
            <a:ext cx="20955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781300" y="4991100"/>
            <a:ext cx="8724900" cy="361950"/>
          </a:xfrm>
          <a:prstGeom prst="rect">
            <a:avLst/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57250" y="499110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存储温度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914650" y="499110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-40℃ ~ +85℃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5800" y="5353050"/>
            <a:ext cx="20955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781300" y="5353050"/>
            <a:ext cx="8724900" cy="36195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57250" y="5353050"/>
            <a:ext cx="18097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整机功耗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14650" y="5353050"/>
            <a:ext cx="8439150" cy="3619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待机 &lt; 0.5W，工作峰值 &lt; 2W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5800" y="58293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注：以上参数为典型规格，具体以实际出货型号说明书为准。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部署与扩展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从一张卡到几十张卡——三步上电、十口底板、级联扩容，随业务增长平滑扩展。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金笛短信U盘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三步上电，零门槛部署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流量版即插即用；WiFi 版浏览器配置一次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295900" cy="3810000"/>
          </a:xfrm>
          <a:prstGeom prst="roundRect">
            <a:avLst>
              <a:gd name="adj" fmla="val 3000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57350"/>
            <a:ext cx="4572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流量标准版 · 上电即用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2114550"/>
            <a:ext cx="323850" cy="32385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145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1336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SIM 卡缺口朝左上角，插入卡槽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2838450"/>
            <a:ext cx="323850" cy="32385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8384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8575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插入任意标准 USB 口（充电器 / 电脑 / 集线器均可）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3562350"/>
            <a:ext cx="323850" cy="32385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5623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5814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等待约 30 秒完成网络注册，指示灯正常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4286250"/>
            <a:ext cx="323850" cy="32385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2862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3053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扫码加入接收群，发一条测试短信验证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0300" y="1447800"/>
            <a:ext cx="5295900" cy="3810000"/>
          </a:xfrm>
          <a:prstGeom prst="roundRect">
            <a:avLst>
              <a:gd name="adj" fmla="val 3000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38900" y="1657350"/>
            <a:ext cx="4572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WiFi 版 · Web 一次性配置</a:t>
            </a:r>
          </a:p>
        </p:txBody>
      </p:sp>
      <p:sp>
        <p:nvSpPr>
          <p:cNvPr id="22" name="Oval 21"/>
          <p:cNvSpPr/>
          <p:nvPr/>
        </p:nvSpPr>
        <p:spPr>
          <a:xfrm>
            <a:off x="6438900" y="2114550"/>
            <a:ext cx="323850" cy="323850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8900" y="21145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96100" y="21336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插卡并接 USB 供电，设备默认开启 AP 热点</a:t>
            </a:r>
          </a:p>
        </p:txBody>
      </p:sp>
      <p:sp>
        <p:nvSpPr>
          <p:cNvPr id="25" name="Oval 24"/>
          <p:cNvSpPr/>
          <p:nvPr/>
        </p:nvSpPr>
        <p:spPr>
          <a:xfrm>
            <a:off x="6438900" y="2743200"/>
            <a:ext cx="323850" cy="323850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8900" y="27432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96100" y="276225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电脑或手机连接设备 WiFi 热点</a:t>
            </a:r>
          </a:p>
        </p:txBody>
      </p:sp>
      <p:sp>
        <p:nvSpPr>
          <p:cNvPr id="28" name="Oval 27"/>
          <p:cNvSpPr/>
          <p:nvPr/>
        </p:nvSpPr>
        <p:spPr>
          <a:xfrm>
            <a:off x="6438900" y="3371850"/>
            <a:ext cx="323850" cy="323850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38900" y="33718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96100" y="33909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浏览器访问 192.168.4.1（admin / admin123）</a:t>
            </a:r>
          </a:p>
        </p:txBody>
      </p:sp>
      <p:sp>
        <p:nvSpPr>
          <p:cNvPr id="31" name="Oval 30"/>
          <p:cNvSpPr/>
          <p:nvPr/>
        </p:nvSpPr>
        <p:spPr>
          <a:xfrm>
            <a:off x="6438900" y="4000500"/>
            <a:ext cx="323850" cy="323850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38900" y="40005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96100" y="401955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配置本地 WiFi，选择推送方式并填入 Webhook</a:t>
            </a:r>
          </a:p>
        </p:txBody>
      </p:sp>
      <p:sp>
        <p:nvSpPr>
          <p:cNvPr id="34" name="Oval 33"/>
          <p:cNvSpPr/>
          <p:nvPr/>
        </p:nvSpPr>
        <p:spPr>
          <a:xfrm>
            <a:off x="6438900" y="4629150"/>
            <a:ext cx="323850" cy="323850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38900" y="462915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96100" y="4648200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保存后自动重启连网，发送测试短信验证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5800" y="5467350"/>
            <a:ext cx="10820400" cy="628650"/>
          </a:xfrm>
          <a:prstGeom prst="roundRect">
            <a:avLst>
              <a:gd name="adj" fmla="val 15151"/>
            </a:avLst>
          </a:prstGeom>
          <a:solidFill>
            <a:srgbClr val="FFF7ED"/>
          </a:solidFill>
          <a:ln w="12700">
            <a:solidFill>
              <a:srgbClr val="FED7A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8675" y="5657850"/>
            <a:ext cx="247650" cy="2476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45000"/>
              </a:lnSpc>
            </a:pPr>
            <a:r>
              <a:rPr sz="15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95400" y="5562600"/>
            <a:ext cx="10096500" cy="4381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7C2D12"/>
                </a:solidFill>
                <a:latin typeface="Microsoft YaHei"/>
                <a:ea typeface="Microsoft YaHei"/>
                <a:cs typeface="Microsoft YaHei"/>
              </a:rPr>
              <a:t>WiFi 版具备断网缓存与自动重连机制</a:t>
            </a:r>
            <a:r>
              <a:rPr sz="1300" b="0">
                <a:solidFill>
                  <a:srgbClr val="7C2D12"/>
                </a:solidFill>
                <a:latin typeface="Microsoft YaHei"/>
                <a:ea typeface="Microsoft YaHei"/>
                <a:cs typeface="Microsoft YaHei"/>
              </a:rPr>
              <a:t>——网络恢复后自动补发缓存短信，重要消息一条不丢。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从 1 张卡到几十张卡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金笛十口 USB 扩展底板 · 企业级短信接收矩阵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143500" cy="3924300"/>
          </a:xfrm>
          <a:prstGeom prst="roundRect">
            <a:avLst>
              <a:gd name="adj" fmla="val 2912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U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38300"/>
            <a:ext cx="4686300" cy="3352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50863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十口扩展底板 + 短信U盘阵列 · 实拍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0" y="1447800"/>
            <a:ext cx="1695450" cy="914400"/>
          </a:xfrm>
          <a:prstGeom prst="roundRect">
            <a:avLst>
              <a:gd name="adj" fmla="val 10416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91250" y="1543050"/>
            <a:ext cx="1504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25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1250" y="1905000"/>
            <a:ext cx="15049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台 U 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91250" y="2114550"/>
            <a:ext cx="1504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9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管理 1 张 SIM 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43850" y="1447800"/>
            <a:ext cx="1695450" cy="914400"/>
          </a:xfrm>
          <a:prstGeom prst="roundRect">
            <a:avLst>
              <a:gd name="adj" fmla="val 10416"/>
            </a:avLst>
          </a:prstGeom>
          <a:solidFill>
            <a:srgbClr val="134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39100" y="1543050"/>
            <a:ext cx="1504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2500" b="1">
                <a:solidFill>
                  <a:srgbClr val="5EEAD4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39100" y="1905000"/>
            <a:ext cx="15049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卡同时在线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39100" y="2114550"/>
            <a:ext cx="1504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950" b="0">
                <a:solidFill>
                  <a:srgbClr val="A9D6D0"/>
                </a:solidFill>
                <a:latin typeface="Microsoft YaHei"/>
                <a:ea typeface="Microsoft YaHei"/>
                <a:cs typeface="Microsoft YaHei"/>
              </a:rPr>
              <a:t>一组十口底板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91700" y="1447800"/>
            <a:ext cx="1695450" cy="914400"/>
          </a:xfrm>
          <a:prstGeom prst="roundRect">
            <a:avLst>
              <a:gd name="adj" fmla="val 10416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86950" y="1543050"/>
            <a:ext cx="15049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250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86950" y="1905000"/>
            <a:ext cx="15049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组级联扩展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86950" y="2114550"/>
            <a:ext cx="1504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9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几十路通道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0" y="271462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67450" y="2628900"/>
            <a:ext cx="5238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独立供电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7450" y="2857500"/>
            <a:ext cx="52387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底板内置独立供电模块（5V/5A 适配器），每口供电充足稳定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0" y="330517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267450" y="3219450"/>
            <a:ext cx="5238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统一转发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67450" y="3448050"/>
            <a:ext cx="52387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10 张卡收到的短信，统一转发至同一个目标工作群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0" y="3895725"/>
            <a:ext cx="57150" cy="571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67450" y="3810000"/>
            <a:ext cx="5238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5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配套工具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7450" y="4038600"/>
            <a:ext cx="52387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WiFi 版配置工具软件：批量配置转发目标、查询日志与状态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096000" y="4476750"/>
            <a:ext cx="5410200" cy="895350"/>
          </a:xfrm>
          <a:prstGeom prst="roundRect">
            <a:avLst>
              <a:gd name="adj" fmla="val 10638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Parallelogram 30"/>
          <p:cNvSpPr/>
          <p:nvPr/>
        </p:nvSpPr>
        <p:spPr>
          <a:xfrm>
            <a:off x="6293168" y="4811078"/>
            <a:ext cx="253365" cy="61341"/>
          </a:xfrm>
          <a:prstGeom prst="parallelogram">
            <a:avLst>
              <a:gd name="adj" fmla="val 3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Parallelogram 31"/>
          <p:cNvSpPr/>
          <p:nvPr/>
        </p:nvSpPr>
        <p:spPr>
          <a:xfrm>
            <a:off x="6293168" y="4891088"/>
            <a:ext cx="253365" cy="61341"/>
          </a:xfrm>
          <a:prstGeom prst="parallelogram">
            <a:avLst>
              <a:gd name="adj" fmla="val 3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Parallelogram 32"/>
          <p:cNvSpPr/>
          <p:nvPr/>
        </p:nvSpPr>
        <p:spPr>
          <a:xfrm>
            <a:off x="6293168" y="4971098"/>
            <a:ext cx="253365" cy="61341"/>
          </a:xfrm>
          <a:prstGeom prst="parallelogram">
            <a:avLst>
              <a:gd name="adj" fmla="val 35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43700" y="4610100"/>
            <a:ext cx="4610100" cy="6286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5000"/>
              </a:lnSpc>
            </a:pPr>
            <a:r>
              <a:rPr sz="1200" b="0">
                <a:solidFill>
                  <a:srgbClr val="1F2937"/>
                </a:solidFill>
                <a:latin typeface="Microsoft YaHei"/>
                <a:ea typeface="Microsoft YaHei"/>
                <a:cs typeface="Microsoft YaHei"/>
              </a:rPr>
              <a:t>U 盘体积小巧、即插即用——业务增长时加卡加底板即可，无需更换整体方案。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333500"/>
            <a:ext cx="3238500" cy="3238500"/>
          </a:xfrm>
          <a:prstGeom prst="roundRect">
            <a:avLst>
              <a:gd name="adj" fmla="val 22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86750" y="5429250"/>
            <a:ext cx="2476500" cy="2476500"/>
          </a:xfrm>
          <a:prstGeom prst="roundRect">
            <a:avLst>
              <a:gd name="adj" fmla="val 22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343150"/>
            <a:ext cx="2857500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000" b="1">
                <a:solidFill>
                  <a:srgbClr val="3F7A73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2457450"/>
            <a:ext cx="476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CHAPTER 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2743200"/>
            <a:ext cx="666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应用与答疑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038600"/>
            <a:ext cx="7429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362450"/>
            <a:ext cx="85725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16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五大典型场景 + 高频疑问——看完就能判断适不适合你的业务。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6229350"/>
            <a:ext cx="3810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金笛短信U盘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76600" y="6267450"/>
            <a:ext cx="9525" cy="114300"/>
          </a:xfrm>
          <a:prstGeom prst="rect">
            <a:avLst/>
          </a:prstGeom>
          <a:solidFill>
            <a:srgbClr val="4E87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09950" y="62293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五大典型应用场景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从电商运营到物联网，凡是"短信必达、集中查看"的场景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447800"/>
            <a:ext cx="10820400" cy="37719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3345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85469" y="2053590"/>
            <a:ext cx="229362" cy="154686"/>
          </a:xfrm>
          <a:prstGeom prst="roundRect">
            <a:avLst>
              <a:gd name="adj" fmla="val 12315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88148" y="2130933"/>
            <a:ext cx="48006" cy="32004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30808" y="2168271"/>
            <a:ext cx="277368" cy="21336"/>
          </a:xfrm>
          <a:prstGeom prst="roundRect">
            <a:avLst>
              <a:gd name="adj" fmla="val 5000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电商账号核验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批量店铺账号的注册、登录、支付验证码，集中托管数十张卡，统一进运营群，不漏看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4988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09753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Donut 14"/>
          <p:cNvSpPr/>
          <p:nvPr/>
        </p:nvSpPr>
        <p:spPr>
          <a:xfrm>
            <a:off x="3230880" y="2000250"/>
            <a:ext cx="266700" cy="266700"/>
          </a:xfrm>
          <a:prstGeom prst="donut">
            <a:avLst>
              <a:gd name="adj" fmla="val 30000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45561" y="1993582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45561" y="2236280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224212" y="2114931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66910" y="2114931"/>
            <a:ext cx="37338" cy="37338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9753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运维告警通知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9753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服务器与监控系统的告警短信实时转发到钉钉 / 飞书群，值班人员群内接收，无需专人盯守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1396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26161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>
            <a:off x="5401628" y="2013585"/>
            <a:ext cx="253365" cy="73343"/>
          </a:xfrm>
          <a:prstGeom prst="triangl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2429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7763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53097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584317" y="2104263"/>
            <a:ext cx="21336" cy="9601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01628" y="2213610"/>
            <a:ext cx="253365" cy="29337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6161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政务平台验证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6161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实名认证与短信验证的稳定硬件通道，7×24 小时不间断，满足政务高可靠要求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17804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42569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623048" y="2010918"/>
            <a:ext cx="138684" cy="138684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596378" y="2106930"/>
            <a:ext cx="192024" cy="146685"/>
          </a:xfrm>
          <a:prstGeom prst="roundRect">
            <a:avLst>
              <a:gd name="adj" fmla="val 25974"/>
            </a:avLst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655052" y="2013585"/>
            <a:ext cx="74676" cy="1200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2569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多账号安全校验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2569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财务、人事、CRM、OA 等平台验证码统一进入指定群，由授权人员统一处理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342120" y="1905000"/>
            <a:ext cx="9525" cy="2857500"/>
          </a:xfrm>
          <a:prstGeom prst="rect">
            <a:avLst/>
          </a:prstGeom>
          <a:solidFill>
            <a:srgbClr val="4E877F">
              <a:alpha val="7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589770" y="1866900"/>
            <a:ext cx="533400" cy="533400"/>
          </a:xfrm>
          <a:prstGeom prst="roundRect">
            <a:avLst>
              <a:gd name="adj" fmla="val 21428"/>
            </a:avLst>
          </a:prstGeom>
          <a:solidFill>
            <a:srgbClr val="FFFFFF">
              <a:alpha val="1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48469" y="2013585"/>
            <a:ext cx="16002" cy="213360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736455" y="2120265"/>
            <a:ext cx="240030" cy="16002"/>
          </a:xfrm>
          <a:prstGeom prst="rect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819132" y="2000250"/>
            <a:ext cx="74676" cy="74676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725787" y="2101596"/>
            <a:ext cx="69342" cy="69342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917811" y="2101596"/>
            <a:ext cx="69342" cy="69342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821799" y="2232279"/>
            <a:ext cx="69342" cy="69342"/>
          </a:xfrm>
          <a:prstGeom prst="ellipse">
            <a:avLst/>
          </a:prstGeom>
          <a:solidFill>
            <a:srgbClr val="5EE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89770" y="2552700"/>
            <a:ext cx="16687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物联网短信回传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89770" y="2895600"/>
            <a:ext cx="1668780" cy="2000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5000"/>
              </a:lnSpc>
            </a:pPr>
            <a:r>
              <a:rPr sz="1150" b="0">
                <a:solidFill>
                  <a:srgbClr val="C4E8E3"/>
                </a:solidFill>
                <a:latin typeface="Microsoft YaHei"/>
                <a:ea typeface="Microsoft YaHei"/>
                <a:cs typeface="Microsoft YaHei"/>
              </a:rPr>
              <a:t>工控终端、物联网设备以短信上报状态，自动转发至企业数据平台集中采集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85800" y="5429250"/>
            <a:ext cx="10820400" cy="628650"/>
          </a:xfrm>
          <a:prstGeom prst="roundRect">
            <a:avLst>
              <a:gd name="adj" fmla="val 15151"/>
            </a:avLst>
          </a:prstGeom>
          <a:solidFill>
            <a:srgbClr val="F0FDFA"/>
          </a:solidFill>
          <a:ln w="12700">
            <a:solidFill>
              <a:srgbClr val="CCF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76300" y="5619750"/>
            <a:ext cx="38100" cy="24765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85850" y="5505450"/>
            <a:ext cx="10191750" cy="476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1">
                <a:solidFill>
                  <a:srgbClr val="0F766E"/>
                </a:solidFill>
                <a:latin typeface="Microsoft YaHei"/>
                <a:ea typeface="Microsoft YaHei"/>
                <a:cs typeface="Microsoft YaHei"/>
              </a:rPr>
              <a:t>金笛通信视频号：</a:t>
            </a:r>
            <a:r>
              <a:rPr sz="1250" b="0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短信转发功能为工业控制、安防报警、远程监测、车载通信等物联网场景提供稳定可靠、易于集成的新方案。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00" y="342900"/>
            <a:ext cx="57150" cy="419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5350" y="285750"/>
            <a:ext cx="99060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7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常见问题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4875" y="62865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3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选型前，客户最常问的六个问题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47800"/>
            <a:ext cx="5295900" cy="1352550"/>
          </a:xfrm>
          <a:prstGeom prst="roundRect">
            <a:avLst>
              <a:gd name="adj" fmla="val 8450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19250"/>
            <a:ext cx="323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8250" y="1600200"/>
            <a:ext cx="4514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需要连接电脑才能工作吗？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8250" y="1924050"/>
            <a:ext cx="45148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不需要。任意 USB 电源（充电器、移动电源）即可独立工作，仅 WiFi 版首次配置建议连电脑。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0300" y="1447800"/>
            <a:ext cx="5295900" cy="1352550"/>
          </a:xfrm>
          <a:prstGeom prst="roundRect">
            <a:avLst>
              <a:gd name="adj" fmla="val 845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619250"/>
            <a:ext cx="323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Q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2750" y="1600200"/>
            <a:ext cx="4514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每月消耗多少流量？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2750" y="1924050"/>
            <a:ext cx="45148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仅转发短信时消耗移动数据，每月约 1~2MB，绝大多数含流量的 SIM 卡都能轻松覆盖。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952750"/>
            <a:ext cx="5295900" cy="1352550"/>
          </a:xfrm>
          <a:prstGeom prst="roundRect">
            <a:avLst>
              <a:gd name="adj" fmla="val 845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124200"/>
            <a:ext cx="323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Q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8250" y="3105150"/>
            <a:ext cx="4514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短信转发有延迟吗？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250" y="3429000"/>
            <a:ext cx="45148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收到即转发，正常秒级到达；延迟主要取决于运营商网络与目标平台接口响应。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0300" y="2952750"/>
            <a:ext cx="5295900" cy="1352550"/>
          </a:xfrm>
          <a:prstGeom prst="roundRect">
            <a:avLst>
              <a:gd name="adj" fmla="val 8450"/>
            </a:avLst>
          </a:prstGeom>
          <a:solidFill>
            <a:srgbClr val="F0FDFA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3124200"/>
            <a:ext cx="323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Q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62750" y="3105150"/>
            <a:ext cx="4514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能转发到企业自己的服务器吗？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62750" y="3429000"/>
            <a:ext cx="45148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可以。自定义 HTTP URL 推送，业务系统通过 API 自动解析处理，实现深度集成。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457700"/>
            <a:ext cx="5295900" cy="1352550"/>
          </a:xfrm>
          <a:prstGeom prst="roundRect">
            <a:avLst>
              <a:gd name="adj" fmla="val 845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629150"/>
            <a:ext cx="323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50" y="4610100"/>
            <a:ext cx="4514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最多可以管理多少张 SIM 卡？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8250" y="4933950"/>
            <a:ext cx="45148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单台管理 1 张；配合十口 USB 集线器一组管理 10 张，支持多组同时使用。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0300" y="4457700"/>
            <a:ext cx="5295900" cy="1352550"/>
          </a:xfrm>
          <a:prstGeom prst="roundRect">
            <a:avLst>
              <a:gd name="adj" fmla="val 8450"/>
            </a:avLst>
          </a:prstGeom>
          <a:solidFill>
            <a:srgbClr val="FFFFFF"/>
          </a:solidFill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38900" y="4629150"/>
            <a:ext cx="323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700" b="1">
                <a:solidFill>
                  <a:srgbClr val="F97316"/>
                </a:solidFill>
                <a:latin typeface="Microsoft YaHei"/>
                <a:ea typeface="Microsoft YaHei"/>
                <a:cs typeface="Microsoft YaHei"/>
              </a:rPr>
              <a:t>Q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2750" y="4610100"/>
            <a:ext cx="45148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134E4A"/>
                </a:solidFill>
                <a:latin typeface="Microsoft YaHei"/>
                <a:ea typeface="Microsoft YaHei"/>
                <a:cs typeface="Microsoft YaHei"/>
              </a:rPr>
              <a:t>WiFi 版断网后短信会丢失吗？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2750" y="4933950"/>
            <a:ext cx="451485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>
                <a:solidFill>
                  <a:srgbClr val="64748B"/>
                </a:solidFill>
                <a:latin typeface="Microsoft YaHei"/>
                <a:ea typeface="Microsoft YaHei"/>
                <a:cs typeface="Microsoft YaHei"/>
              </a:rPr>
              <a:t>不会。断网缓存 + 自动重连，网络恢复后自动补发缓存短信，一条不丢。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4579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金笛短信U盘 · 产品介绍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77500" y="6457950"/>
            <a:ext cx="1028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45000"/>
              </a:lnSpc>
            </a:pPr>
            <a:r>
              <a:rPr sz="1000" b="0">
                <a:solidFill>
                  <a:srgbClr val="94A3B8"/>
                </a:solidFill>
                <a:latin typeface="Microsoft YaHei"/>
                <a:ea typeface="Microsoft YaHei"/>
                <a:cs typeface="Microsoft YaHei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134E4A"/>
              </a:gs>
              <a:gs pos="100000">
                <a:srgbClr val="0F766E"/>
              </a:gs>
            </a:gsLst>
            <a:lin scaled="0" ang="135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53500" y="-1524000"/>
            <a:ext cx="4000500" cy="4000500"/>
          </a:xfrm>
          <a:prstGeom prst="roundRect">
            <a:avLst>
              <a:gd name="adj" fmla="val 24000"/>
            </a:avLst>
          </a:prstGeom>
          <a:solidFill>
            <a:srgbClr val="FFFFFF">
              <a:alpha val="5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-1143000" y="4953000"/>
            <a:ext cx="3238500" cy="3238500"/>
          </a:xfrm>
          <a:prstGeom prst="roundRect">
            <a:avLst>
              <a:gd name="adj" fmla="val 24000"/>
            </a:avLst>
          </a:prstGeom>
          <a:solidFill>
            <a:srgbClr val="FFFFFF">
              <a:alpha val="4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0" y="1676400"/>
            <a:ext cx="38100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505450" y="1581150"/>
            <a:ext cx="190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7FD1C7"/>
                </a:solidFill>
                <a:latin typeface="Microsoft YaHei"/>
                <a:ea typeface="Microsoft YaHei"/>
                <a:cs typeface="Microsoft YaHei"/>
              </a:rPr>
              <a:t>金笛短信U盘</a:t>
            </a:r>
          </a:p>
        </p:txBody>
      </p:sp>
      <p:sp>
        <p:nvSpPr>
          <p:cNvPr id="8" name="Rectangle 7"/>
          <p:cNvSpPr/>
          <p:nvPr/>
        </p:nvSpPr>
        <p:spPr>
          <a:xfrm>
            <a:off x="7372350" y="1676400"/>
            <a:ext cx="381000" cy="38100"/>
          </a:xfrm>
          <a:prstGeom prst="rect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28750" y="2247900"/>
            <a:ext cx="9334500" cy="723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让每一张 SIM 卡的短信，进对群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62625" y="3238500"/>
            <a:ext cx="666750" cy="47625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09750" y="3543300"/>
            <a:ext cx="857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500" b="0">
                <a:solidFill>
                  <a:srgbClr val="CFEDE9"/>
                </a:solidFill>
                <a:latin typeface="Microsoft YaHei"/>
                <a:ea typeface="Microsoft YaHei"/>
                <a:cs typeface="Microsoft YaHei"/>
              </a:rPr>
              <a:t>即插即用 · 集中管理 · 工业级稳定 · 从 1 张卡平滑扩容到几十张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9750" y="40005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250" b="0">
                <a:solidFill>
                  <a:srgbClr val="9CC9C3"/>
                </a:solidFill>
                <a:latin typeface="Microsoft YaHei"/>
                <a:ea typeface="Microsoft YaHei"/>
                <a:cs typeface="Microsoft YaHei"/>
              </a:rPr>
              <a:t>欢迎索取产品简介与报价，也可申请试用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2250" y="622935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</a:pPr>
            <a:r>
              <a:rPr sz="1000" b="0">
                <a:solidFill>
                  <a:srgbClr val="8FBFB9"/>
                </a:solidFill>
                <a:latin typeface="Microsoft YaHei"/>
                <a:ea typeface="Microsoft YaHei"/>
                <a:cs typeface="Microsoft YaHei"/>
              </a:rPr>
              <a:t>资料来源：dyc.cn 金笛文档中心 · 金笛通信视频号　·　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